
<file path=[Content_Types].xml><?xml version="1.0" encoding="utf-8"?>
<Types xmlns="http://schemas.openxmlformats.org/package/2006/content-types">
  <Override PartName="/ppt/slideLayouts/slideLayout10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11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Layouts/slideLayout121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84.xml" ContentType="application/vnd.openxmlformats-officedocument.presentationml.slideLayout+xml"/>
  <Default Extension="png" ContentType="image/png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Layouts/slideLayout12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tiff" ContentType="image/tiff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notesSlides/notesSlide10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Default Extension="pdf" ContentType="application/pdf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4378" r:id="rId11"/>
    <p:sldMasterId id="2147484629" r:id="rId12"/>
  </p:sldMasterIdLst>
  <p:notesMasterIdLst>
    <p:notesMasterId r:id="rId31"/>
  </p:notesMasterIdLst>
  <p:handoutMasterIdLst>
    <p:handoutMasterId r:id="rId32"/>
  </p:handoutMasterIdLst>
  <p:sldIdLst>
    <p:sldId id="256" r:id="rId13"/>
    <p:sldId id="323" r:id="rId14"/>
    <p:sldId id="292" r:id="rId15"/>
    <p:sldId id="322" r:id="rId16"/>
    <p:sldId id="317" r:id="rId17"/>
    <p:sldId id="291" r:id="rId18"/>
    <p:sldId id="309" r:id="rId19"/>
    <p:sldId id="318" r:id="rId20"/>
    <p:sldId id="301" r:id="rId21"/>
    <p:sldId id="296" r:id="rId22"/>
    <p:sldId id="310" r:id="rId23"/>
    <p:sldId id="311" r:id="rId24"/>
    <p:sldId id="295" r:id="rId25"/>
    <p:sldId id="321" r:id="rId26"/>
    <p:sldId id="313" r:id="rId27"/>
    <p:sldId id="315" r:id="rId28"/>
    <p:sldId id="269" r:id="rId29"/>
    <p:sldId id="319" r:id="rId3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1pPr>
    <a:lvl2pPr marL="456728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2pPr>
    <a:lvl3pPr marL="913462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3pPr>
    <a:lvl4pPr marL="1370192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4pPr>
    <a:lvl5pPr marL="1826928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5pPr>
    <a:lvl6pPr marL="2283661" algn="l" defTabSz="456728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6pPr>
    <a:lvl7pPr marL="2740392" algn="l" defTabSz="456728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7pPr>
    <a:lvl8pPr marL="3197128" algn="l" defTabSz="456728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8pPr>
    <a:lvl9pPr marL="3653859" algn="l" defTabSz="456728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角ゴ ProN W3" pitchFamily="-1" charset="-128"/>
        <a:cs typeface="ヒラギノ角ゴ ProN W3" pitchFamily="-1" charset="-128"/>
        <a:sym typeface="Bodoni SvtyTwo ITC TT-Boo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E8FFFA"/>
    <a:srgbClr val="CEFFFA"/>
    <a:srgbClr val="FFEDDF"/>
    <a:srgbClr val="FFFF74"/>
    <a:srgbClr val="428B08"/>
    <a:srgbClr val="FFFF66"/>
    <a:srgbClr val="8504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785" autoAdjust="0"/>
    <p:restoredTop sz="81649" autoAdjust="0"/>
  </p:normalViewPr>
  <p:slideViewPr>
    <p:cSldViewPr>
      <p:cViewPr varScale="1">
        <p:scale>
          <a:sx n="64" d="100"/>
          <a:sy n="64" d="100"/>
        </p:scale>
        <p:origin x="-83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133F-3F8C-0345-8321-7464BEF8D4FC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5347C-DCCA-0B4C-AFCA-BCCF70B63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47F0EDE-D329-644C-99BE-5C77A0D5DB78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D9146B-EA94-EB41-AA36-0B0FD3A96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6987"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3978"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0965"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7957" algn="l" defTabSz="456987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4946" algn="l" defTabSz="4569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936" algn="l" defTabSz="4569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927" algn="l" defTabSz="4569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4569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&amp; Thank you for coming.</a:t>
            </a:r>
          </a:p>
          <a:p>
            <a:r>
              <a:rPr lang="en-US" dirty="0" smtClean="0"/>
              <a:t>Personal</a:t>
            </a:r>
            <a:r>
              <a:rPr lang="en-US" baseline="0" dirty="0" smtClean="0"/>
              <a:t> Introduction (Very Short)</a:t>
            </a:r>
          </a:p>
          <a:p>
            <a:r>
              <a:rPr lang="en-US" baseline="0" dirty="0" smtClean="0"/>
              <a:t>	Name</a:t>
            </a:r>
          </a:p>
          <a:p>
            <a:r>
              <a:rPr lang="en-US" baseline="0" dirty="0" smtClean="0"/>
              <a:t>	Position</a:t>
            </a:r>
          </a:p>
          <a:p>
            <a:r>
              <a:rPr lang="en-US" baseline="0" dirty="0" smtClean="0"/>
              <a:t>	Schools Share my time</a:t>
            </a:r>
          </a:p>
          <a:p>
            <a:r>
              <a:rPr lang="en-US" baseline="0" dirty="0" smtClean="0"/>
              <a:t>Dr. Christmas</a:t>
            </a:r>
          </a:p>
          <a:p>
            <a:r>
              <a:rPr lang="en-US" baseline="0" dirty="0" smtClean="0"/>
              <a:t>	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Mixing paint with a paintbrush,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dancing, singing… NOT JUST ACTIVITIES</a:t>
            </a:r>
            <a:endParaRPr lang="en-US" sz="1100" kern="1200" dirty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CE38A-E562-4545-A8A1-C51B9D15D20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Thanks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to medical advancements and imaging machines, w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e know more about the brain than ever before.    </a:t>
            </a:r>
          </a:p>
          <a:p>
            <a:pPr marL="0" marR="0" lvl="0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Evidence of how useful the Arts and Humanities to brain development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When humanities are interwoven into the core curriculum students receive inspiration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for learning.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Prepare students to grow into effective learners and observers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. ABC song</a:t>
            </a:r>
          </a:p>
          <a:p>
            <a:pPr lvl="0"/>
            <a:endParaRPr lang="en-US" sz="1100" kern="1200" baseline="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0"/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The students become more engaged and interested.</a:t>
            </a:r>
          </a:p>
          <a:p>
            <a:pPr lvl="0"/>
            <a:r>
              <a:rPr lang="en-US" sz="1100" dirty="0" smtClean="0"/>
              <a:t>(</a:t>
            </a:r>
            <a:r>
              <a:rPr lang="en-US" sz="1100" dirty="0" err="1" smtClean="0"/>
              <a:t>Melnick</a:t>
            </a:r>
            <a:r>
              <a:rPr lang="en-US" sz="1100" dirty="0" smtClean="0"/>
              <a:t>, </a:t>
            </a:r>
            <a:r>
              <a:rPr lang="en-US" sz="1100" dirty="0" err="1" smtClean="0"/>
              <a:t>Witmer</a:t>
            </a:r>
            <a:r>
              <a:rPr lang="en-US" sz="1100" dirty="0" smtClean="0"/>
              <a:t>, &amp; Strickland, 2011)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1"/>
            <a:endParaRPr lang="en-US" sz="1100" kern="1200" dirty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CE38A-E562-4545-A8A1-C51B9D15D20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Promote healthy social and academic development.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Social development </a:t>
            </a: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Collaboration</a:t>
            </a: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Cooperation</a:t>
            </a: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Academic development </a:t>
            </a: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Transfer of skills</a:t>
            </a:r>
          </a:p>
          <a:p>
            <a:pPr lvl="2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Understanding between disciplines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6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Activity – making an artifact using clay (Model Magic) – Activities related to humanities provide children many opportunities to enlarge awareness of themselves, other people, and the world.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CE38A-E562-4545-A8A1-C51B9D15D20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clay to make a simple object</a:t>
            </a:r>
            <a:r>
              <a:rPr lang="en-US" baseline="0" dirty="0" smtClean="0"/>
              <a:t> that tells something about you or your family.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There are many disciplines associated with Humanities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Today’s focus covers three aspects of human culture: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Literature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– Jennifer will acquaint us with the timeless themes in literature that help us understand our world and humanity.</a:t>
            </a: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Social Studies – Catherine will give us the motivation to look at the Humanities through the scope of human responsibility to protect the environment. 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marL="0" marR="0" lvl="1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Arts –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Johnetta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will provide a rationale for infusing the arts into every aspect of the curriculum.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Conclusion: When we give our students the intangible gifts found in the humanities, they receive treasures that last a lifetime.</a:t>
            </a: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An appreciation for art </a:t>
            </a: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The love of literature</a:t>
            </a: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Understanding of human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– Webster, Florida</a:t>
            </a:r>
            <a:endParaRPr lang="en-US" dirty="0" smtClean="0"/>
          </a:p>
          <a:p>
            <a:r>
              <a:rPr lang="en-US" dirty="0" smtClean="0"/>
              <a:t>Large </a:t>
            </a:r>
            <a:r>
              <a:rPr lang="en-US" baseline="0" dirty="0" smtClean="0"/>
              <a:t>open </a:t>
            </a:r>
            <a:r>
              <a:rPr lang="en-US" baseline="0" dirty="0" smtClean="0"/>
              <a:t>air flea market where vendors filled about twenty </a:t>
            </a:r>
            <a:r>
              <a:rPr lang="en-US" baseline="0" dirty="0" smtClean="0"/>
              <a:t>acres. The </a:t>
            </a:r>
            <a:r>
              <a:rPr lang="en-US" baseline="0" dirty="0" smtClean="0"/>
              <a:t>treasures found at the market embodied the memories and times of the people who once owned them.</a:t>
            </a:r>
            <a:r>
              <a:rPr lang="en-US" baseline="0" dirty="0" smtClean="0"/>
              <a:t>  Faded works of art, well worn books…</a:t>
            </a:r>
          </a:p>
          <a:p>
            <a:r>
              <a:rPr lang="en-US" baseline="0" dirty="0" smtClean="0"/>
              <a:t>People keep the things that are valuable. It’s part of their humanity.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Many items with prices marked 10 to 20 times higher.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The 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things we value the most are the things we want to keep or recapture. 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For example, a Strawberry Shortcake doll originally sold for less than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$4. Vintage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dolls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were for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sale for $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20. 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Boxes of Lego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kits sold for as much or more than when they were first manufactured.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marL="0" marR="0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0" marR="0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When looking at all the old and worn out items,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n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aturally, the things I could remember from my own past piqued my attention. </a:t>
            </a:r>
          </a:p>
          <a:p>
            <a:pPr marL="0" marR="0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0" marR="0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We take care of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the things we want to keep so we can pass them on to our children.  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Today’s focus on 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Humanities tells a story of sorts. </a:t>
            </a:r>
          </a:p>
          <a:p>
            <a:pPr lvl="0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Story of the Past – Understanding of the Present – Vision for the Future</a:t>
            </a:r>
          </a:p>
          <a:p>
            <a:pPr lvl="0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Tiger,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tiger</a:t>
            </a:r>
          </a:p>
          <a:p>
            <a:pPr lvl="0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Cowboys</a:t>
            </a:r>
          </a:p>
          <a:p>
            <a:pPr lvl="0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Some of my most treasured belongings tell my family’s story</a:t>
            </a:r>
          </a:p>
          <a:p>
            <a:pPr lvl="0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Every culture has a history</a:t>
            </a:r>
          </a:p>
          <a:p>
            <a:pPr lvl="0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Gifts left to our children</a:t>
            </a:r>
          </a:p>
          <a:p>
            <a:pPr lvl="0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Across the globe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0"/>
            <a:endParaRPr lang="en-US" sz="1100" b="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Defining the Humanities - </a:t>
            </a:r>
            <a:r>
              <a:rPr lang="en-US" sz="1400" dirty="0" smtClean="0"/>
              <a:t>studies intended to provide general knowledge and intellectual skills (Online free dictionary) Humanities</a:t>
            </a:r>
            <a:r>
              <a:rPr lang="en-US" sz="1400" baseline="0" dirty="0" smtClean="0"/>
              <a:t> encompasses all the disciplines that relate to being human. </a:t>
            </a:r>
            <a:endParaRPr lang="en-US" sz="14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lvl="1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Historical evidence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2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Arts used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to decorate 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surroundings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2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Pass along customs and beliefs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1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Gives children a lifelike glimpse of history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1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Develop an understanding of multiple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disciplines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(</a:t>
            </a:r>
            <a:r>
              <a:rPr lang="en-US" sz="1200" dirty="0" err="1" smtClean="0"/>
              <a:t>Smutny</a:t>
            </a:r>
            <a:r>
              <a:rPr lang="en-US" sz="1200" dirty="0" smtClean="0"/>
              <a:t>, Von </a:t>
            </a:r>
            <a:r>
              <a:rPr lang="en-US" sz="1200" dirty="0" err="1" smtClean="0"/>
              <a:t>Fremd</a:t>
            </a:r>
            <a:r>
              <a:rPr lang="en-US" sz="1200" dirty="0" smtClean="0"/>
              <a:t>, 2005)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1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Context for reading – realistic and interesting </a:t>
            </a:r>
          </a:p>
          <a:p>
            <a:pPr marL="456987" marR="0" lvl="1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Foundations for Math – problem solving skills </a:t>
            </a:r>
            <a:r>
              <a:rPr lang="en-US" sz="1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(President’s Committee on the Arts and the Humanities, 2011) </a:t>
            </a:r>
            <a:endParaRPr lang="en-US" sz="1200" dirty="0" smtClean="0"/>
          </a:p>
          <a:p>
            <a:pPr lvl="1"/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Positive 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Outcomes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gained through the 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humanities – benefits well documented Students perform better on standardize assessments when arts and humanities are included</a:t>
            </a:r>
            <a:endParaRPr lang="en-US" sz="1100" b="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0" marR="0" lvl="0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Lack 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of 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Funding for humanities in public 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schools</a:t>
            </a:r>
          </a:p>
          <a:p>
            <a:pPr marL="0" marR="0" lvl="0" indent="0" algn="l" defTabSz="45698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Programs 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available in large cities </a:t>
            </a:r>
            <a:r>
              <a:rPr lang="en-US" sz="11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(President’s Committee on the Arts and the Humanities, 2011) </a:t>
            </a:r>
            <a:endParaRPr lang="en-US" sz="1100" b="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1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Many smaller areas have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made strides to offer programs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1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The National Endowment of the Arts support and grants – grants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for individuals, teachers, and business to build humanities 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programs</a:t>
            </a:r>
          </a:p>
          <a:p>
            <a:pPr lvl="1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Boston – grant for children to take music lessons $30,000</a:t>
            </a:r>
          </a:p>
          <a:p>
            <a:pPr lvl="1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St. Louis – grant for children to take dance lessons $30,000</a:t>
            </a:r>
          </a:p>
          <a:p>
            <a:pPr lvl="1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St. Petersburg – grant for critically ill children to take art lessons $20,000</a:t>
            </a:r>
          </a:p>
          <a:p>
            <a:pPr lvl="1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Washington D.C. – free music lessons to pre K and elementary children $10,000</a:t>
            </a:r>
          </a:p>
          <a:p>
            <a:pPr lvl="1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Atlanta – modern dance $15,000</a:t>
            </a:r>
          </a:p>
          <a:p>
            <a:pPr lvl="1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Kalamazoo – musical performances for children $13,500</a:t>
            </a:r>
          </a:p>
          <a:p>
            <a:pPr lvl="1"/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	Miami – Arts and crafts $20,000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pPr lvl="1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Art Museums – resources for educators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– Almost every museum offers resources for parents and teachers to infuse humanities into the lives of children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Members of the President’s Committee on the Arts and the Humanities (2011) – five recommendations to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9146B-EA94-EB41-AA36-0B0FD3A967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Initial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results – engaged and interested – express deeper satisfaction </a:t>
            </a:r>
          </a:p>
          <a:p>
            <a:pPr lvl="0"/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Perform better on standardized tests</a:t>
            </a:r>
          </a:p>
          <a:p>
            <a:pPr lvl="0"/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1</a:t>
            </a:r>
            <a:r>
              <a:rPr lang="en-US" sz="1100" kern="1200" baseline="3000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st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 grade examples (story)</a:t>
            </a:r>
          </a:p>
          <a:p>
            <a:pPr lvl="0"/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Essential for high ability students (10’ keepers)</a:t>
            </a:r>
          </a:p>
          <a:p>
            <a:pPr lvl="0"/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Torrance – creativity and problem solving – high correlation to future success. </a:t>
            </a:r>
          </a:p>
          <a:p>
            <a:pPr lvl="0"/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rPr>
              <a:t>Creative art and humanities – fertile ground</a:t>
            </a:r>
          </a:p>
          <a:p>
            <a:pPr lvl="0"/>
            <a:endParaRPr lang="en-US" sz="1100" kern="1200" baseline="0" dirty="0" smtClean="0">
              <a:solidFill>
                <a:schemeClr val="tx1"/>
              </a:solidFill>
              <a:latin typeface="+mn-lt"/>
              <a:ea typeface="ＭＳ Ｐゴシック" pitchFamily="-1" charset="-128"/>
              <a:cs typeface="+mn-cs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CE38A-E562-4545-A8A1-C51B9D15D20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8686800"/>
            <a:ext cx="5740400" cy="63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8686800"/>
            <a:ext cx="5740400" cy="63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57750" y="2413000"/>
            <a:ext cx="1390650" cy="389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13000"/>
            <a:ext cx="4019550" cy="389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7696201"/>
            <a:ext cx="2908299" cy="162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96201"/>
            <a:ext cx="8572500" cy="162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6" y="0"/>
            <a:ext cx="13004799" cy="730372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vert="horz" lIns="129972" tIns="0" rIns="649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8966" tIns="0" rIns="64986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4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7293631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3004800" cy="370136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37013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4"/>
            <a:ext cx="11396540" cy="2327859"/>
          </a:xfrm>
        </p:spPr>
        <p:txBody>
          <a:bodyPr vert="horz" lIns="129972" tIns="0" rIns="129972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90" y="2600960"/>
            <a:ext cx="11409545" cy="975360"/>
          </a:xfrm>
        </p:spPr>
        <p:txBody>
          <a:bodyPr lIns="207964" tIns="0" rIns="64986" bIns="0" anchor="t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498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72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5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4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93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9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9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29972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9"/>
            <a:ext cx="5746045" cy="1017394"/>
          </a:xfrm>
        </p:spPr>
        <p:txBody>
          <a:bodyPr lIns="207964" anchor="ctr"/>
          <a:lstStyle>
            <a:lvl1pPr marL="0" indent="0">
              <a:buNone/>
              <a:defRPr sz="3300" b="1" cap="all" baseline="0"/>
            </a:lvl1pPr>
            <a:lvl2pPr marL="649860" indent="0">
              <a:buNone/>
              <a:defRPr sz="2800" b="1"/>
            </a:lvl2pPr>
            <a:lvl3pPr marL="1299724" indent="0">
              <a:buNone/>
              <a:defRPr sz="2600" b="1"/>
            </a:lvl3pPr>
            <a:lvl4pPr marL="1949594" indent="0">
              <a:buNone/>
              <a:defRPr sz="2300" b="1"/>
            </a:lvl4pPr>
            <a:lvl5pPr marL="2599457" indent="0">
              <a:buNone/>
              <a:defRPr sz="2300" b="1"/>
            </a:lvl5pPr>
            <a:lvl6pPr marL="3249319" indent="0">
              <a:buNone/>
              <a:defRPr sz="2300" b="1"/>
            </a:lvl6pPr>
            <a:lvl7pPr marL="3899187" indent="0">
              <a:buNone/>
              <a:defRPr sz="2300" b="1"/>
            </a:lvl7pPr>
            <a:lvl8pPr marL="4549043" indent="0">
              <a:buNone/>
              <a:defRPr sz="2300" b="1"/>
            </a:lvl8pPr>
            <a:lvl9pPr marL="5198913" indent="0">
              <a:buNone/>
              <a:defRPr sz="23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416339"/>
            <a:ext cx="5748302" cy="1017394"/>
          </a:xfrm>
        </p:spPr>
        <p:txBody>
          <a:bodyPr lIns="207964" anchor="ctr"/>
          <a:lstStyle>
            <a:lvl1pPr marL="0" indent="0">
              <a:buNone/>
              <a:defRPr sz="3300" b="1" cap="all" baseline="0"/>
            </a:lvl1pPr>
            <a:lvl2pPr marL="649860" indent="0">
              <a:buNone/>
              <a:defRPr sz="2800" b="1"/>
            </a:lvl2pPr>
            <a:lvl3pPr marL="1299724" indent="0">
              <a:buNone/>
              <a:defRPr sz="2600" b="1"/>
            </a:lvl3pPr>
            <a:lvl4pPr marL="1949594" indent="0">
              <a:buNone/>
              <a:defRPr sz="2300" b="1"/>
            </a:lvl4pPr>
            <a:lvl5pPr marL="2599457" indent="0">
              <a:buNone/>
              <a:defRPr sz="2300" b="1"/>
            </a:lvl5pPr>
            <a:lvl6pPr marL="3249319" indent="0">
              <a:buNone/>
              <a:defRPr sz="2300" b="1"/>
            </a:lvl6pPr>
            <a:lvl7pPr marL="3899187" indent="0">
              <a:buNone/>
              <a:defRPr sz="2300" b="1"/>
            </a:lvl7pPr>
            <a:lvl8pPr marL="4549043" indent="0">
              <a:buNone/>
              <a:defRPr sz="2300" b="1"/>
            </a:lvl8pPr>
            <a:lvl9pPr marL="5198913" indent="0">
              <a:buNone/>
              <a:defRPr sz="23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483750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vert="horz" lIns="103976" rIns="64986" bIns="0" rtlCol="0" anchor="b">
            <a:normAutofit/>
            <a:sp3d prstMaterial="matte"/>
          </a:bodyPr>
          <a:lstStyle>
            <a:lvl1pPr algn="l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42" y="2479124"/>
            <a:ext cx="8420467" cy="648374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0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49860" indent="0">
              <a:buNone/>
              <a:defRPr sz="1700"/>
            </a:lvl2pPr>
            <a:lvl3pPr marL="1299724" indent="0">
              <a:buNone/>
              <a:defRPr sz="1400"/>
            </a:lvl3pPr>
            <a:lvl4pPr marL="1949594" indent="0">
              <a:buNone/>
              <a:defRPr sz="1300"/>
            </a:lvl4pPr>
            <a:lvl5pPr marL="2599457" indent="0">
              <a:buNone/>
              <a:defRPr sz="1300"/>
            </a:lvl5pPr>
            <a:lvl6pPr marL="3249319" indent="0">
              <a:buNone/>
              <a:defRPr sz="1300"/>
            </a:lvl6pPr>
            <a:lvl7pPr marL="3899187" indent="0">
              <a:buNone/>
              <a:defRPr sz="1300"/>
            </a:lvl7pPr>
            <a:lvl8pPr marL="4549043" indent="0">
              <a:buNone/>
              <a:defRPr sz="1300"/>
            </a:lvl8pPr>
            <a:lvl9pPr marL="5198913" indent="0">
              <a:buNone/>
              <a:defRPr sz="13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103976" bIns="0" anchor="b">
            <a:sp3d prstMaterial="matte"/>
          </a:bodyPr>
          <a:lstStyle>
            <a:lvl1pPr algn="l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72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  <a:lvl2pPr marL="649860" indent="0">
              <a:buNone/>
              <a:defRPr sz="4000"/>
            </a:lvl2pPr>
            <a:lvl3pPr marL="1299724" indent="0">
              <a:buNone/>
              <a:defRPr sz="3400"/>
            </a:lvl3pPr>
            <a:lvl4pPr marL="1949594" indent="0">
              <a:buNone/>
              <a:defRPr sz="2800"/>
            </a:lvl4pPr>
            <a:lvl5pPr marL="2599457" indent="0">
              <a:buNone/>
              <a:defRPr sz="2800"/>
            </a:lvl5pPr>
            <a:lvl6pPr marL="3249319" indent="0">
              <a:buNone/>
              <a:defRPr sz="2800"/>
            </a:lvl6pPr>
            <a:lvl7pPr marL="3899187" indent="0">
              <a:buNone/>
              <a:defRPr sz="2800"/>
            </a:lvl7pPr>
            <a:lvl8pPr marL="4549043" indent="0">
              <a:buNone/>
              <a:defRPr sz="2800"/>
            </a:lvl8pPr>
            <a:lvl9pPr marL="5198913" indent="0">
              <a:buNone/>
              <a:defRPr sz="28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49860" indent="0">
              <a:buNone/>
              <a:defRPr sz="1700"/>
            </a:lvl2pPr>
            <a:lvl3pPr marL="1299724" indent="0">
              <a:buNone/>
              <a:defRPr sz="1400"/>
            </a:lvl3pPr>
            <a:lvl4pPr marL="1949594" indent="0">
              <a:buNone/>
              <a:defRPr sz="1300"/>
            </a:lvl4pPr>
            <a:lvl5pPr marL="2599457" indent="0">
              <a:buNone/>
              <a:defRPr sz="1300"/>
            </a:lvl5pPr>
            <a:lvl6pPr marL="3249319" indent="0">
              <a:buNone/>
              <a:defRPr sz="1300"/>
            </a:lvl6pPr>
            <a:lvl7pPr marL="3899187" indent="0">
              <a:buNone/>
              <a:defRPr sz="1300"/>
            </a:lvl7pPr>
            <a:lvl8pPr marL="4549043" indent="0">
              <a:buNone/>
              <a:defRPr sz="1300"/>
            </a:lvl8pPr>
            <a:lvl9pPr marL="5198913" indent="0">
              <a:buNone/>
              <a:defRPr sz="13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086" y="1664614"/>
            <a:ext cx="3589325" cy="286106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7594" y="1664614"/>
            <a:ext cx="7386726" cy="28610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377" y="1664614"/>
            <a:ext cx="1043718" cy="286106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9385131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9454505" y="0"/>
            <a:ext cx="3576321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15"/>
            <a:ext cx="2709333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510"/>
            <a:ext cx="8561493" cy="832216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5517" y="9070180"/>
            <a:ext cx="5456219" cy="519289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3004799" cy="730372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vert="horz" lIns="130046" tIns="0" rIns="65023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9060" tIns="0" rIns="65023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7293631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3004800" cy="370136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37013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3"/>
            <a:ext cx="11396540" cy="2327859"/>
          </a:xfrm>
        </p:spPr>
        <p:txBody>
          <a:bodyPr vert="horz" lIns="130046" tIns="0" rIns="130046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6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89" y="2600960"/>
            <a:ext cx="11409545" cy="975360"/>
          </a:xfrm>
        </p:spPr>
        <p:txBody>
          <a:bodyPr lIns="208074" tIns="0" rIns="65023" bIns="0" anchor="t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30046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8"/>
            <a:ext cx="5746045" cy="1017394"/>
          </a:xfrm>
        </p:spPr>
        <p:txBody>
          <a:bodyPr lIns="208074" anchor="ctr"/>
          <a:lstStyle>
            <a:lvl1pPr marL="0" indent="0">
              <a:buNone/>
              <a:defRPr sz="3300" b="1" cap="all" baseline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416338"/>
            <a:ext cx="5748302" cy="1017394"/>
          </a:xfrm>
        </p:spPr>
        <p:txBody>
          <a:bodyPr lIns="208074" anchor="ctr"/>
          <a:lstStyle>
            <a:lvl1pPr marL="0" indent="0">
              <a:buNone/>
              <a:defRPr sz="3300" b="1" cap="all" baseline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483750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vert="horz" lIns="104037" rIns="65023" bIns="0" rtlCol="0" anchor="b">
            <a:normAutofit/>
            <a:sp3d prstMaterial="matte"/>
          </a:bodyPr>
          <a:lstStyle>
            <a:lvl1pPr algn="l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26" y="2479123"/>
            <a:ext cx="8420467" cy="648374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0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20677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104037" bIns="0" anchor="b">
            <a:sp3d prstMaterial="matte"/>
          </a:bodyPr>
          <a:lstStyle>
            <a:lvl1pPr algn="l"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57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4086" y="1664614"/>
            <a:ext cx="3589325" cy="286106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4061493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7594" y="1664614"/>
            <a:ext cx="7386726" cy="28610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60377" y="1664614"/>
            <a:ext cx="1043718" cy="286106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9385131" y="0"/>
            <a:ext cx="65024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9454489" y="0"/>
            <a:ext cx="3576321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0"/>
            <a:ext cx="2709333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494"/>
            <a:ext cx="8561493" cy="832216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5516" y="9070165"/>
            <a:ext cx="5456219" cy="519289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533400"/>
            <a:ext cx="2908299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3929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533400"/>
            <a:ext cx="2908299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28" y="2692428"/>
            <a:ext cx="2705099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8" y="5054601"/>
            <a:ext cx="2705099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28" y="5054601"/>
            <a:ext cx="2705099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533400"/>
            <a:ext cx="2908299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503"/>
            <a:ext cx="2925761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503"/>
            <a:ext cx="8624887" cy="643572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33401"/>
            <a:ext cx="2925761" cy="817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533401"/>
            <a:ext cx="8624887" cy="8178800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346" tIns="45671" rIns="91346" bIns="4567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533400"/>
            <a:ext cx="5740400" cy="868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533400"/>
            <a:ext cx="5740400" cy="868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53"/>
            <a:ext cx="2925761" cy="882967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53"/>
            <a:ext cx="8624887" cy="882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346" tIns="45671" rIns="91346" bIns="4567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503"/>
            <a:ext cx="5775324" cy="6435725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46" tIns="45671" rIns="91346" bIns="45671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  <a:prstGeom prst="rect">
            <a:avLst/>
          </a:prstGeom>
        </p:spPr>
        <p:txBody>
          <a:bodyPr vert="horz" lIns="91346" tIns="45671" rIns="91346" bIns="4567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  <a:prstGeom prst="rect">
            <a:avLst/>
          </a:prstGeom>
        </p:spPr>
        <p:txBody>
          <a:bodyPr vert="horz" lIns="91346" tIns="45671" rIns="91346" bIns="45671"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503"/>
            <a:ext cx="11703050" cy="643572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346" tIns="45671" rIns="91346" bIns="4567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70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728" indent="0" algn="ctr">
              <a:buNone/>
              <a:defRPr/>
            </a:lvl2pPr>
            <a:lvl3pPr marL="913462" indent="0" algn="ctr">
              <a:buNone/>
              <a:defRPr/>
            </a:lvl3pPr>
            <a:lvl4pPr marL="1370192" indent="0" algn="ctr">
              <a:buNone/>
              <a:defRPr/>
            </a:lvl4pPr>
            <a:lvl5pPr marL="1826928" indent="0" algn="ctr">
              <a:buNone/>
              <a:defRPr/>
            </a:lvl5pPr>
            <a:lvl6pPr marL="2283661" indent="0" algn="ctr">
              <a:buNone/>
              <a:defRPr/>
            </a:lvl6pPr>
            <a:lvl7pPr marL="2740392" indent="0" algn="ctr">
              <a:buNone/>
              <a:defRPr/>
            </a:lvl7pPr>
            <a:lvl8pPr marL="3197128" indent="0" algn="ctr">
              <a:buNone/>
              <a:defRPr/>
            </a:lvl8pPr>
            <a:lvl9pPr marL="36538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8" indent="0">
              <a:buNone/>
              <a:defRPr sz="1800"/>
            </a:lvl2pPr>
            <a:lvl3pPr marL="913462" indent="0">
              <a:buNone/>
              <a:defRPr sz="1600"/>
            </a:lvl3pPr>
            <a:lvl4pPr marL="1370192" indent="0">
              <a:buNone/>
              <a:defRPr sz="1400"/>
            </a:lvl4pPr>
            <a:lvl5pPr marL="1826928" indent="0">
              <a:buNone/>
              <a:defRPr sz="1400"/>
            </a:lvl5pPr>
            <a:lvl6pPr marL="2283661" indent="0">
              <a:buNone/>
              <a:defRPr sz="1400"/>
            </a:lvl6pPr>
            <a:lvl7pPr marL="2740392" indent="0">
              <a:buNone/>
              <a:defRPr sz="1400"/>
            </a:lvl7pPr>
            <a:lvl8pPr marL="3197128" indent="0">
              <a:buNone/>
              <a:defRPr sz="1400"/>
            </a:lvl8pPr>
            <a:lvl9pPr marL="365385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692428"/>
            <a:ext cx="5740400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692428"/>
            <a:ext cx="5740400" cy="6527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8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192" indent="0">
              <a:buNone/>
              <a:defRPr sz="1600" b="1"/>
            </a:lvl4pPr>
            <a:lvl5pPr marL="1826928" indent="0">
              <a:buNone/>
              <a:defRPr sz="1600" b="1"/>
            </a:lvl5pPr>
            <a:lvl6pPr marL="2283661" indent="0">
              <a:buNone/>
              <a:defRPr sz="1600" b="1"/>
            </a:lvl6pPr>
            <a:lvl7pPr marL="2740392" indent="0">
              <a:buNone/>
              <a:defRPr sz="1600" b="1"/>
            </a:lvl7pPr>
            <a:lvl8pPr marL="3197128" indent="0">
              <a:buNone/>
              <a:defRPr sz="1600" b="1"/>
            </a:lvl8pPr>
            <a:lvl9pPr marL="36538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04" y="38896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90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5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5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728" indent="0">
              <a:buNone/>
              <a:defRPr sz="2800"/>
            </a:lvl2pPr>
            <a:lvl3pPr marL="913462" indent="0">
              <a:buNone/>
              <a:defRPr sz="2400"/>
            </a:lvl3pPr>
            <a:lvl4pPr marL="1370192" indent="0">
              <a:buNone/>
              <a:defRPr sz="2000"/>
            </a:lvl4pPr>
            <a:lvl5pPr marL="1826928" indent="0">
              <a:buNone/>
              <a:defRPr sz="2000"/>
            </a:lvl5pPr>
            <a:lvl6pPr marL="2283661" indent="0">
              <a:buNone/>
              <a:defRPr sz="2000"/>
            </a:lvl6pPr>
            <a:lvl7pPr marL="2740392" indent="0">
              <a:buNone/>
              <a:defRPr sz="2000"/>
            </a:lvl7pPr>
            <a:lvl8pPr marL="3197128" indent="0">
              <a:buNone/>
              <a:defRPr sz="2000"/>
            </a:lvl8pPr>
            <a:lvl9pPr marL="3653859" indent="0">
              <a:buNone/>
              <a:defRPr sz="2000"/>
            </a:lvl9pPr>
          </a:lstStyle>
          <a:p>
            <a:pPr lvl="0"/>
            <a:endParaRPr lang="en-US" noProof="0" smtClean="0">
              <a:sym typeface="Bodoni SvtyTwo ITC TT-Book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5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728" indent="0">
              <a:buNone/>
              <a:defRPr sz="1100"/>
            </a:lvl2pPr>
            <a:lvl3pPr marL="913462" indent="0">
              <a:buNone/>
              <a:defRPr sz="1000"/>
            </a:lvl3pPr>
            <a:lvl4pPr marL="1370192" indent="0">
              <a:buNone/>
              <a:defRPr sz="900"/>
            </a:lvl4pPr>
            <a:lvl5pPr marL="1826928" indent="0">
              <a:buNone/>
              <a:defRPr sz="900"/>
            </a:lvl5pPr>
            <a:lvl6pPr marL="2283661" indent="0">
              <a:buNone/>
              <a:defRPr sz="900"/>
            </a:lvl6pPr>
            <a:lvl7pPr marL="2740392" indent="0">
              <a:buNone/>
              <a:defRPr sz="900"/>
            </a:lvl7pPr>
            <a:lvl8pPr marL="3197128" indent="0">
              <a:buNone/>
              <a:defRPr sz="900"/>
            </a:lvl8pPr>
            <a:lvl9pPr marL="36538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1" y="533400"/>
            <a:ext cx="2908299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4" Type="http://schemas.openxmlformats.org/officeDocument/2006/relationships/image" Target="../media/image5.png"/><Relationship Id="rId15" Type="http://schemas.openxmlformats.org/officeDocument/2006/relationships/image" Target="../media/image3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5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4" Type="http://schemas.openxmlformats.org/officeDocument/2006/relationships/image" Target="../media/image5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6" Type="http://schemas.openxmlformats.org/officeDocument/2006/relationships/image" Target="../media/image4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5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80845">
            <a:off x="838200" y="4737100"/>
            <a:ext cx="52451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16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12999"/>
            <a:ext cx="5562600" cy="2209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054601"/>
            <a:ext cx="55626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  <p:pic>
        <p:nvPicPr>
          <p:cNvPr id="25607" name="Picture 6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5400000">
            <a:off x="6378604" y="2147890"/>
            <a:ext cx="6769099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342554" indent="-342554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742194" indent="-28545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141833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598558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055295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"/>
          <p:cNvPicPr>
            <a:picLocks noChangeAspect="1" noChangeArrowheads="1"/>
          </p:cNvPicPr>
          <p:nvPr/>
        </p:nvPicPr>
        <p:blipFill>
          <a:blip r:embed="rId14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6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96201"/>
            <a:ext cx="11633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136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686800"/>
            <a:ext cx="11633200" cy="634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  <p:pic>
        <p:nvPicPr>
          <p:cNvPr id="136198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0928" y="520727"/>
            <a:ext cx="11277601" cy="7289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342554" indent="-342554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742194" indent="-285457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141833" indent="-228367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598558" indent="-228367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055295" indent="-228367" algn="ctr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6728" algn="ctr" rtl="0" fontAlgn="base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3462" algn="ctr" rtl="0" fontAlgn="base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0192" algn="ctr" rtl="0" fontAlgn="base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6928" algn="ctr" rtl="0" fontAlgn="base">
        <a:lnSpc>
          <a:spcPct val="120000"/>
        </a:lnSpc>
        <a:spcBef>
          <a:spcPts val="2399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21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6" y="16"/>
            <a:ext cx="13004799" cy="203908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972" tIns="64986" rIns="129972" bIns="6498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779288"/>
          </a:xfrm>
          <a:prstGeom prst="rect">
            <a:avLst/>
          </a:prstGeom>
        </p:spPr>
        <p:txBody>
          <a:bodyPr vert="horz" lIns="129972" tIns="64986" rIns="64986" bIns="64986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524718"/>
            <a:ext cx="11704320" cy="6578644"/>
          </a:xfrm>
          <a:prstGeom prst="rect">
            <a:avLst/>
          </a:prstGeom>
        </p:spPr>
        <p:txBody>
          <a:bodyPr vert="horz" lIns="77982" tIns="129972" rIns="129972" bIns="64986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2"/>
            <a:ext cx="3034453" cy="390144"/>
          </a:xfrm>
          <a:prstGeom prst="rect">
            <a:avLst/>
          </a:prstGeom>
        </p:spPr>
        <p:txBody>
          <a:bodyPr vert="horz" lIns="155968" tIns="64986" rIns="64986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3/25/14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15" y="9211732"/>
            <a:ext cx="7833200" cy="390144"/>
          </a:xfrm>
          <a:prstGeom prst="rect">
            <a:avLst/>
          </a:prstGeom>
        </p:spPr>
        <p:txBody>
          <a:bodyPr vert="horz" lIns="64986" tIns="64986" rIns="64986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474" y="9211732"/>
            <a:ext cx="1043718" cy="390144"/>
          </a:xfrm>
          <a:prstGeom prst="rect">
            <a:avLst/>
          </a:prstGeom>
        </p:spPr>
        <p:txBody>
          <a:bodyPr vert="horz" lIns="129972" tIns="64986" rIns="129972" bIns="0" rtlCol="0" anchor="b"/>
          <a:lstStyle>
            <a:lvl1pPr algn="r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64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623869" indent="-454902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76" indent="-389919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416703" indent="-3249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637" indent="-259944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575" indent="-259944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313520" indent="-259944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457" indent="-259944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5393" indent="-259944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1337" indent="-259944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98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99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49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99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49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991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490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989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2042162"/>
            <a:ext cx="13004800" cy="6502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3004799" cy="203908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16747"/>
            <a:ext cx="11704320" cy="1779288"/>
          </a:xfrm>
          <a:prstGeom prst="rect">
            <a:avLst/>
          </a:prstGeom>
        </p:spPr>
        <p:txBody>
          <a:bodyPr vert="horz" lIns="130046" tIns="65023" rIns="65023" bIns="65023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524717"/>
            <a:ext cx="11704320" cy="6578644"/>
          </a:xfrm>
          <a:prstGeom prst="rect">
            <a:avLst/>
          </a:prstGeom>
        </p:spPr>
        <p:txBody>
          <a:bodyPr vert="horz" lIns="78028" tIns="130046" rIns="130046" bIns="65023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211732"/>
            <a:ext cx="3034453" cy="390144"/>
          </a:xfrm>
          <a:prstGeom prst="rect">
            <a:avLst/>
          </a:prstGeom>
        </p:spPr>
        <p:txBody>
          <a:bodyPr vert="horz" lIns="156055" tIns="65023" rIns="65023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3/25/14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15" y="9211732"/>
            <a:ext cx="7833200" cy="390144"/>
          </a:xfrm>
          <a:prstGeom prst="rect">
            <a:avLst/>
          </a:prstGeom>
        </p:spPr>
        <p:txBody>
          <a:bodyPr vert="horz" lIns="65023" tIns="65023" rIns="65023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8474" y="9211732"/>
            <a:ext cx="1043718" cy="390144"/>
          </a:xfrm>
          <a:prstGeom prst="rect">
            <a:avLst/>
          </a:prstGeom>
        </p:spPr>
        <p:txBody>
          <a:bodyPr vert="horz" lIns="130046" tIns="65023" rIns="130046" bIns="0" rtlCol="0" anchor="b"/>
          <a:lstStyle>
            <a:lvl1pPr algn="r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64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624221" indent="-455161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368" indent="-39013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417501" indent="-325115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9611" indent="-260092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717" indent="-260092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314818" indent="-260092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260092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7020" indent="-260092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122" indent="-260092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14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92428"/>
            <a:ext cx="5562600" cy="6527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4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2" y="2692428"/>
            <a:ext cx="5562600" cy="6527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92428"/>
            <a:ext cx="5562600" cy="6527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7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pic>
        <p:nvPicPr>
          <p:cNvPr id="62471" name="Picture 6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5400000">
            <a:off x="6378604" y="3227388"/>
            <a:ext cx="6769099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7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49601"/>
            <a:ext cx="116332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342554" indent="-342554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742194" indent="-28545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141833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598558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055295" indent="-228367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pic>
        <p:nvPicPr>
          <p:cNvPr id="87045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1014966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59018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903047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347087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803827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60561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717288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7403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33400"/>
            <a:ext cx="11633200" cy="868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1014966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59018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903047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347087" indent="-570909" algn="l" rtl="0" eaLnBrk="0" fontAlgn="base" hangingPunct="0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803827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60561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717288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74033" indent="-570909" algn="l" rtl="0" fontAlgn="base">
        <a:lnSpc>
          <a:spcPct val="140000"/>
        </a:lnSpc>
        <a:spcBef>
          <a:spcPts val="2399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7721629"/>
            <a:ext cx="88900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15">
            <a:alphaModFix amt="65000"/>
          </a:blip>
          <a:srcRect/>
          <a:stretch>
            <a:fillRect/>
          </a:stretch>
        </p:blipFill>
        <p:spPr bwMode="auto">
          <a:xfrm>
            <a:off x="266727" y="-3048000"/>
            <a:ext cx="7620001" cy="511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39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11633200" cy="1155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1239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92428"/>
            <a:ext cx="11633200" cy="6527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>
                <a:sym typeface="Bodoni SvtyTwo ITC TT-Book" charset="0"/>
              </a:rPr>
              <a:t>Second level</a:t>
            </a:r>
          </a:p>
          <a:p>
            <a:pPr lvl="2"/>
            <a:r>
              <a:rPr lang="en-US">
                <a:sym typeface="Bodoni SvtyTwo ITC TT-Book" charset="0"/>
              </a:rPr>
              <a:t>Third level</a:t>
            </a:r>
          </a:p>
          <a:p>
            <a:pPr lvl="3"/>
            <a:r>
              <a:rPr lang="en-US">
                <a:sym typeface="Bodoni SvtyTwo ITC TT-Book" charset="0"/>
              </a:rPr>
              <a:t>Fourth level</a:t>
            </a:r>
          </a:p>
          <a:p>
            <a:pPr lvl="4"/>
            <a:r>
              <a:rPr lang="en-US">
                <a:sym typeface="Bodoni SvtyTwo ITC TT-Book" charset="0"/>
              </a:rPr>
              <a:t>Fifth level</a:t>
            </a:r>
          </a:p>
        </p:txBody>
      </p:sp>
      <p:pic>
        <p:nvPicPr>
          <p:cNvPr id="123910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993903"/>
            <a:ext cx="12928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5pPr>
      <a:lvl6pPr marL="4567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6pPr>
      <a:lvl7pPr marL="91346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7pPr>
      <a:lvl8pPr marL="137019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8pPr>
      <a:lvl9pPr marL="1826928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角ゴ ProN W3" pitchFamily="-84" charset="-128"/>
          <a:cs typeface="ヒラギノ角ゴ ProN W3" pitchFamily="-84" charset="-128"/>
          <a:sym typeface="Bodoni SvtyTwo ITC TT-Book" charset="0"/>
        </a:defRPr>
      </a:lvl9pPr>
    </p:titleStyle>
    <p:bodyStyle>
      <a:lvl1pPr marL="570909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4213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8255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2302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6341" indent="-570909" algn="l" rtl="0" eaLnBrk="0" fontAlgn="base" hangingPunct="0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3083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09804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66545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3272" indent="-570909" algn="l" rtl="0" fontAlgn="base">
        <a:lnSpc>
          <a:spcPct val="120000"/>
        </a:lnSpc>
        <a:spcBef>
          <a:spcPts val="2399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1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2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8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9" algn="l" defTabSz="456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hyperlink" Target="http://www.margietyner.net" TargetMode="External"/><Relationship Id="rId5" Type="http://schemas.openxmlformats.org/officeDocument/2006/relationships/hyperlink" Target="http://www.marginuity.weebly.com" TargetMode="External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ts.gov/grants/organizations-apply" TargetMode="External"/><Relationship Id="rId4" Type="http://schemas.openxmlformats.org/officeDocument/2006/relationships/image" Target="../media/image16.jpeg"/><Relationship Id="rId5" Type="http://schemas.openxmlformats.org/officeDocument/2006/relationships/hyperlink" Target="http://www.wiregrassmuseum.org/index.php/education/youth-art" TargetMode="External"/><Relationship Id="rId6" Type="http://schemas.openxmlformats.org/officeDocument/2006/relationships/hyperlink" Target="http://www.allaboutartstudio.com/" TargetMode="External"/><Relationship Id="rId7" Type="http://schemas.openxmlformats.org/officeDocument/2006/relationships/hyperlink" Target="http://www.abrakadoodle.com/al01/" TargetMode="External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ah.gov/education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www.youtube.com/watch?v=Dwk9wrpDa_M%23t=65" TargetMode="External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92200" y="6705600"/>
            <a:ext cx="10668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Gill Sans Ultra Bold"/>
                <a:cs typeface="Gill Sans Ultra Bold"/>
              </a:rPr>
              <a:t>Humanities</a:t>
            </a:r>
          </a:p>
          <a:p>
            <a:r>
              <a:rPr lang="en-US" sz="4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Gill Sans Ultra Bold"/>
                <a:cs typeface="Gill Sans Ultra Bold"/>
              </a:rPr>
              <a:t>Early Childhood Conference</a:t>
            </a:r>
            <a:endParaRPr lang="en-US" sz="4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Gill Sans Ultra Bold"/>
              <a:cs typeface="Gill Sans Ultra Bold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ual Spatial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986" y="4648200"/>
            <a:ext cx="7125096" cy="4648200"/>
          </a:xfrm>
          <a:prstGeom prst="rect">
            <a:avLst/>
          </a:prstGeom>
        </p:spPr>
      </p:pic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711199" y="2"/>
            <a:ext cx="11633200" cy="2311400"/>
          </a:xfrm>
        </p:spPr>
        <p:txBody>
          <a:bodyPr/>
          <a:lstStyle/>
          <a:p>
            <a:r>
              <a:rPr lang="en-US" dirty="0" smtClean="0"/>
              <a:t>Increase Thinking Skills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279400" y="2286000"/>
            <a:ext cx="11633200" cy="3124200"/>
          </a:xfrm>
        </p:spPr>
        <p:txBody>
          <a:bodyPr/>
          <a:lstStyle/>
          <a:p>
            <a:r>
              <a:rPr lang="en-US" dirty="0" smtClean="0"/>
              <a:t>Visual, Spatial &amp; Perceptual Thinking Skills</a:t>
            </a:r>
          </a:p>
          <a:p>
            <a:r>
              <a:rPr lang="en-US" dirty="0" smtClean="0"/>
              <a:t>Abiding &amp; Eternal Themes</a:t>
            </a:r>
          </a:p>
          <a:p>
            <a:r>
              <a:rPr lang="en-US" dirty="0" smtClean="0"/>
              <a:t>Understanding the World</a:t>
            </a:r>
          </a:p>
          <a:p>
            <a:r>
              <a:rPr lang="en-US" dirty="0" smtClean="0"/>
              <a:t>Vision for the Future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69200" y="9296400"/>
            <a:ext cx="543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-1" charset="-128"/>
              </a:rPr>
              <a:t>(Presidential Committee, 2011)</a:t>
            </a:r>
            <a:endParaRPr lang="en-US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4038600"/>
            <a:ext cx="8610600" cy="4953000"/>
          </a:xfrm>
          <a:prstGeom prst="rect">
            <a:avLst/>
          </a:prstGeom>
        </p:spPr>
      </p:pic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Learners and Observers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000" y="2362200"/>
            <a:ext cx="11704320" cy="6578644"/>
          </a:xfrm>
        </p:spPr>
        <p:txBody>
          <a:bodyPr/>
          <a:lstStyle/>
          <a:p>
            <a:r>
              <a:rPr lang="en-US" dirty="0" smtClean="0"/>
              <a:t>Brain Development</a:t>
            </a:r>
          </a:p>
          <a:p>
            <a:r>
              <a:rPr lang="en-US" dirty="0" smtClean="0"/>
              <a:t>Inspiration and passion for learning</a:t>
            </a:r>
          </a:p>
          <a:p>
            <a:r>
              <a:rPr lang="en-US" dirty="0" smtClean="0"/>
              <a:t>High </a:t>
            </a:r>
            <a:r>
              <a:rPr lang="en-US" dirty="0" smtClean="0"/>
              <a:t>Engagement</a:t>
            </a:r>
          </a:p>
          <a:p>
            <a:r>
              <a:rPr lang="en-US" dirty="0" smtClean="0"/>
              <a:t>Memory Exercise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372600"/>
            <a:ext cx="43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Melnick</a:t>
            </a:r>
            <a:r>
              <a:rPr lang="en-US" sz="2000" dirty="0" smtClean="0"/>
              <a:t>, </a:t>
            </a:r>
            <a:r>
              <a:rPr lang="en-US" sz="2000" dirty="0" err="1" smtClean="0"/>
              <a:t>Witmer</a:t>
            </a:r>
            <a:r>
              <a:rPr lang="en-US" sz="2000" dirty="0" smtClean="0"/>
              <a:t>, &amp; Strickland, 2011)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350000" y="9107269"/>
            <a:ext cx="665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/>
              <a:t>Kolk</a:t>
            </a:r>
            <a:r>
              <a:rPr lang="en-US" sz="1800" dirty="0" smtClean="0"/>
              <a:t>, Melinda. </a:t>
            </a:r>
            <a:r>
              <a:rPr lang="en-US" sz="1800" dirty="0" err="1" smtClean="0"/>
              <a:t>hagley_harvardmachine.jpg</a:t>
            </a:r>
            <a:r>
              <a:rPr lang="en-US" sz="1800" dirty="0" smtClean="0"/>
              <a:t>. June 2005. Pics4Learning. 23 Mar 2014 &lt;http://pics.tech4learning.com&gt;</a:t>
            </a:r>
            <a:endParaRPr lang="en-US" sz="1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081"/>
            <a:ext cx="13004800" cy="17816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Social and Academic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438400"/>
            <a:ext cx="5242560" cy="3200400"/>
          </a:xfrm>
        </p:spPr>
        <p:txBody>
          <a:bodyPr/>
          <a:lstStyle/>
          <a:p>
            <a:r>
              <a:rPr lang="en-US" dirty="0" smtClean="0"/>
              <a:t>Social </a:t>
            </a:r>
          </a:p>
          <a:p>
            <a:pPr lvl="1"/>
            <a:r>
              <a:rPr lang="en-US" dirty="0" smtClean="0"/>
              <a:t>Collaboration </a:t>
            </a:r>
          </a:p>
          <a:p>
            <a:pPr lvl="1"/>
            <a:r>
              <a:rPr lang="en-US" dirty="0" smtClean="0"/>
              <a:t>Cooperation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7800" y="92010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Melnick</a:t>
            </a:r>
            <a:r>
              <a:rPr lang="en-US" sz="2000" dirty="0" smtClean="0"/>
              <a:t>, </a:t>
            </a:r>
            <a:r>
              <a:rPr lang="en-US" sz="2000" dirty="0" err="1" smtClean="0"/>
              <a:t>Witmer</a:t>
            </a:r>
            <a:r>
              <a:rPr lang="en-US" sz="2000" dirty="0" smtClean="0"/>
              <a:t>, &amp; Strickland, 2011)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5562600"/>
            <a:ext cx="8991600" cy="3720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9220200"/>
            <a:ext cx="360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 – Melanie Snow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40400" y="2362200"/>
            <a:ext cx="6502400" cy="2514600"/>
          </a:xfrm>
          <a:prstGeom prst="rect">
            <a:avLst/>
          </a:prstGeom>
        </p:spPr>
        <p:txBody>
          <a:bodyPr vert="horz" lIns="77982" tIns="129972" rIns="129972" bIns="64986" rtlCol="0">
            <a:normAutofit/>
          </a:bodyPr>
          <a:lstStyle/>
          <a:p>
            <a:pPr marL="623869" marR="0" lvl="0" indent="-45490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Academic</a:t>
            </a:r>
          </a:p>
          <a:p>
            <a:pPr marL="1039776" marR="0" lvl="1" indent="-389919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 of Skills</a:t>
            </a:r>
          </a:p>
          <a:p>
            <a:pPr marL="1039776" marR="0" lvl="1" indent="-389919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 between Disciplines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711199" y="2"/>
            <a:ext cx="11633200" cy="2311400"/>
          </a:xfrm>
        </p:spPr>
        <p:txBody>
          <a:bodyPr/>
          <a:lstStyle/>
          <a:p>
            <a:r>
              <a:rPr lang="en-US" dirty="0" smtClean="0"/>
              <a:t>Make an Artifact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711200" y="2514600"/>
            <a:ext cx="6400800" cy="3657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Model Magic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Enlarge Awareness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Self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Others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2200" y="9445823"/>
            <a:ext cx="840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Stacy. </a:t>
            </a:r>
            <a:r>
              <a:rPr lang="en-US" sz="1400" dirty="0" err="1" smtClean="0"/>
              <a:t>purpleflower.jpg</a:t>
            </a:r>
            <a:r>
              <a:rPr lang="en-US" sz="1400" dirty="0" smtClean="0"/>
              <a:t>. 9-26-06. Pics4Learning. 9 Mar 2014 &lt;http://pics.tech4learning.com&gt;</a:t>
            </a:r>
            <a:endParaRPr lang="en-US" sz="1400" dirty="0"/>
          </a:p>
        </p:txBody>
      </p:sp>
      <p:pic>
        <p:nvPicPr>
          <p:cNvPr id="9" name="Picture 8" descr="purple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0" y="2209800"/>
            <a:ext cx="4343400" cy="6775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324601"/>
            <a:ext cx="9474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Aft>
                <a:spcPts val="600"/>
              </a:spcAft>
            </a:pPr>
            <a:r>
              <a:rPr lang="en-US" sz="2800" dirty="0" smtClean="0"/>
              <a:t>Course of Study Standards: </a:t>
            </a:r>
          </a:p>
          <a:p>
            <a:pPr lvl="0" algn="l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Create </a:t>
            </a:r>
            <a:r>
              <a:rPr lang="en-US" sz="2800" dirty="0" smtClean="0"/>
              <a:t>works of art to communicate </a:t>
            </a:r>
            <a:r>
              <a:rPr lang="en-US" sz="2800" dirty="0" smtClean="0"/>
              <a:t>ideas.</a:t>
            </a:r>
          </a:p>
          <a:p>
            <a:pPr lvl="0" algn="l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Use </a:t>
            </a:r>
            <a:r>
              <a:rPr lang="en-US" sz="2800" dirty="0" smtClean="0"/>
              <a:t>words that describe and represent real-</a:t>
            </a:r>
            <a:r>
              <a:rPr lang="en-US" sz="2800" dirty="0" smtClean="0"/>
              <a:t>life.</a:t>
            </a:r>
            <a:endParaRPr lang="en-US" sz="2800" dirty="0" smtClean="0"/>
          </a:p>
          <a:p>
            <a:pPr lvl="0" algn="l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Participate </a:t>
            </a:r>
            <a:r>
              <a:rPr lang="en-US" sz="2800" dirty="0" smtClean="0"/>
              <a:t>in</a:t>
            </a:r>
            <a:r>
              <a:rPr lang="en-US" sz="2800" dirty="0" smtClean="0"/>
              <a:t> conversations about various </a:t>
            </a:r>
            <a:r>
              <a:rPr lang="en-US" sz="2800" i="1" dirty="0" smtClean="0"/>
              <a:t>topics </a:t>
            </a:r>
            <a:r>
              <a:rPr lang="en-US" sz="2800" i="1" dirty="0" smtClean="0"/>
              <a:t>and texts</a:t>
            </a:r>
            <a:r>
              <a:rPr lang="en-US" sz="2800" dirty="0" smtClean="0"/>
              <a:t> with peers and </a:t>
            </a:r>
            <a:r>
              <a:rPr lang="en-US" sz="2800" dirty="0" smtClean="0"/>
              <a:t>adults.</a:t>
            </a:r>
            <a:endParaRPr lang="en-US" sz="2800" dirty="0" smtClean="0"/>
          </a:p>
          <a:p>
            <a:pPr lvl="0" algn="l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Speak </a:t>
            </a:r>
            <a:r>
              <a:rPr lang="en-US" sz="2800" dirty="0" smtClean="0"/>
              <a:t>audibly and express thoughts, feelings, and </a:t>
            </a:r>
            <a:r>
              <a:rPr lang="en-US" sz="2800" dirty="0" smtClean="0"/>
              <a:t>ideas.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362200"/>
            <a:ext cx="9753600" cy="6578644"/>
          </a:xfrm>
        </p:spPr>
        <p:txBody>
          <a:bodyPr/>
          <a:lstStyle/>
          <a:p>
            <a:r>
              <a:rPr lang="en-US" dirty="0" smtClean="0"/>
              <a:t>“My mother</a:t>
            </a:r>
            <a:r>
              <a:rPr lang="en-US" dirty="0" smtClean="0"/>
              <a:t> grows beautiful </a:t>
            </a:r>
            <a:r>
              <a:rPr lang="en-US" dirty="0" smtClean="0"/>
              <a:t>flowers in her garden. I </a:t>
            </a:r>
            <a:r>
              <a:rPr lang="en-US" dirty="0" smtClean="0"/>
              <a:t>like </a:t>
            </a:r>
            <a:r>
              <a:rPr lang="en-US" dirty="0" smtClean="0"/>
              <a:t>playing</a:t>
            </a:r>
            <a:r>
              <a:rPr lang="en-US" dirty="0" smtClean="0"/>
              <a:t> in the garden, </a:t>
            </a:r>
            <a:r>
              <a:rPr lang="en-US" dirty="0" smtClean="0"/>
              <a:t>so I made a flower.”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5257800"/>
            <a:ext cx="6156107" cy="4032250"/>
          </a:xfrm>
          <a:prstGeom prst="rect">
            <a:avLst/>
          </a:prstGeom>
        </p:spPr>
      </p:pic>
      <p:pic>
        <p:nvPicPr>
          <p:cNvPr id="6" name="Picture 5" descr="Clay Flow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482" y="3962400"/>
            <a:ext cx="4468318" cy="3708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Focus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200" dirty="0" smtClean="0"/>
              <a:t>Literature</a:t>
            </a:r>
          </a:p>
          <a:p>
            <a:r>
              <a:rPr lang="en-US" sz="6200" dirty="0" smtClean="0"/>
              <a:t>Social </a:t>
            </a:r>
            <a:r>
              <a:rPr lang="en-US" sz="6200" dirty="0" smtClean="0"/>
              <a:t>Studies</a:t>
            </a:r>
          </a:p>
          <a:p>
            <a:r>
              <a:rPr lang="en-US" sz="6200" dirty="0" smtClean="0"/>
              <a:t>Arts</a:t>
            </a:r>
            <a:endParaRPr lang="en-US" sz="6200" dirty="0" smtClean="0"/>
          </a:p>
        </p:txBody>
      </p:sp>
      <p:pic>
        <p:nvPicPr>
          <p:cNvPr id="13" name="Picture 12" descr="Skydiv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4227816"/>
            <a:ext cx="6121400" cy="481458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gns.jpg"/>
          <p:cNvPicPr>
            <a:picLocks noChangeAspect="1"/>
          </p:cNvPicPr>
          <p:nvPr/>
        </p:nvPicPr>
        <p:blipFill>
          <a:blip r:embed="rId3"/>
          <a:srcRect r="3144"/>
          <a:stretch>
            <a:fillRect/>
          </a:stretch>
        </p:blipFill>
        <p:spPr>
          <a:xfrm>
            <a:off x="8686800" y="2438400"/>
            <a:ext cx="4305245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Intangible Gifts in Humanities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286000"/>
            <a:ext cx="8255000" cy="4572000"/>
          </a:xfrm>
        </p:spPr>
        <p:txBody>
          <a:bodyPr>
            <a:normAutofit/>
          </a:bodyPr>
          <a:lstStyle/>
          <a:p>
            <a:pPr>
              <a:spcAft>
                <a:spcPts val="5400"/>
              </a:spcAft>
            </a:pPr>
            <a:r>
              <a:rPr lang="en-US" sz="4800" dirty="0" smtClean="0"/>
              <a:t>Appreciation for Art</a:t>
            </a:r>
          </a:p>
          <a:p>
            <a:pPr>
              <a:spcAft>
                <a:spcPts val="5400"/>
              </a:spcAft>
            </a:pPr>
            <a:r>
              <a:rPr lang="en-US" sz="4800" dirty="0" smtClean="0"/>
              <a:t>Love of Literature</a:t>
            </a:r>
          </a:p>
          <a:p>
            <a:pPr>
              <a:spcAft>
                <a:spcPts val="5400"/>
              </a:spcAft>
            </a:pPr>
            <a:r>
              <a:rPr lang="en-US" sz="4800" dirty="0" smtClean="0"/>
              <a:t>Understanding of their Human Responsibility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59400" y="9144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 – Ashley </a:t>
            </a:r>
            <a:r>
              <a:rPr lang="en-US" sz="2000" dirty="0" err="1" smtClean="0"/>
              <a:t>Tindell</a:t>
            </a:r>
            <a:endParaRPr 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2600" y="7086600"/>
            <a:ext cx="7239001" cy="2336772"/>
          </a:xfrm>
          <a:prstGeom prst="rect">
            <a:avLst/>
          </a:prstGeom>
        </p:spPr>
        <p:txBody>
          <a:bodyPr vert="horz" lIns="78028" tIns="130046" rIns="130046" bIns="65023" rtlCol="0">
            <a:normAutofit/>
          </a:bodyPr>
          <a:lstStyle/>
          <a:p>
            <a:pPr marL="624221" marR="0" lvl="0" indent="-45516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information on websites:</a:t>
            </a:r>
          </a:p>
          <a:p>
            <a:pPr marL="1040368" marR="0" lvl="1" indent="-390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36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www.margietyner.net</a:t>
            </a:r>
            <a:endParaRPr kumimoji="0" lang="en-US" sz="36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40368" marR="0" lvl="1" indent="-390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36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www.marginuity.weebly.com</a:t>
            </a:r>
            <a:r>
              <a:rPr kumimoji="0" lang="en-US" sz="36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References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idx="1"/>
          </p:nvPr>
        </p:nvSpPr>
        <p:spPr>
          <a:xfrm>
            <a:off x="101600" y="2362200"/>
            <a:ext cx="12750801" cy="693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De Backer, F., </a:t>
            </a:r>
            <a:r>
              <a:rPr lang="en-US" sz="3000" dirty="0" err="1" smtClean="0"/>
              <a:t>Lombaerts</a:t>
            </a:r>
            <a:r>
              <a:rPr lang="en-US" sz="3000" dirty="0" smtClean="0"/>
              <a:t>, K., </a:t>
            </a:r>
            <a:r>
              <a:rPr lang="en-US" sz="3000" dirty="0" err="1" smtClean="0"/>
              <a:t>DeMette</a:t>
            </a:r>
            <a:r>
              <a:rPr lang="en-US" sz="3000" dirty="0" smtClean="0"/>
              <a:t>, T., </a:t>
            </a:r>
            <a:r>
              <a:rPr lang="en-US" sz="3000" dirty="0" err="1" smtClean="0"/>
              <a:t>Buffel</a:t>
            </a:r>
            <a:r>
              <a:rPr lang="en-US" sz="3000" dirty="0" smtClean="0"/>
              <a:t>, T., Elias, W. (2012). Creativity in artistic education: Introducing artists into primary school. </a:t>
            </a:r>
            <a:r>
              <a:rPr lang="en-US" sz="3000" i="1" dirty="0" smtClean="0"/>
              <a:t>International Journal of Art &amp; Design Education</a:t>
            </a:r>
            <a:r>
              <a:rPr lang="en-US" sz="3000" dirty="0" smtClean="0"/>
              <a:t>, </a:t>
            </a:r>
            <a:r>
              <a:rPr lang="en-US" sz="3000" i="1" dirty="0" smtClean="0"/>
              <a:t>31</a:t>
            </a:r>
            <a:r>
              <a:rPr lang="en-US" sz="3000" dirty="0" smtClean="0"/>
              <a:t>(1), 53-66. doi:10.1111/j.1476-8070.2012.01715.x</a:t>
            </a:r>
          </a:p>
          <a:p>
            <a:pPr>
              <a:buNone/>
            </a:pPr>
            <a:r>
              <a:rPr lang="en-US" sz="3000" dirty="0" smtClean="0"/>
              <a:t>Herman, G. (2010). Teaching visual art history and appreciation to young children. </a:t>
            </a:r>
            <a:r>
              <a:rPr lang="en-US" sz="3000" i="1" dirty="0" smtClean="0"/>
              <a:t>Teaching for High Potential: Quality Classroom Practice for High-Ability Students</a:t>
            </a:r>
            <a:r>
              <a:rPr lang="en-US" sz="3000" dirty="0" smtClean="0"/>
              <a:t>, Fall, 22-23. </a:t>
            </a:r>
          </a:p>
          <a:p>
            <a:pPr>
              <a:buNone/>
            </a:pPr>
            <a:r>
              <a:rPr lang="en-US" sz="3000" dirty="0" smtClean="0"/>
              <a:t>Karnes, F. A., &amp; Bean, S. M. (2009). </a:t>
            </a:r>
            <a:r>
              <a:rPr lang="en-US" sz="3000" i="1" dirty="0" smtClean="0"/>
              <a:t>Methods and materials for teaching gifted learners</a:t>
            </a:r>
            <a:r>
              <a:rPr lang="en-US" sz="3000" dirty="0" smtClean="0"/>
              <a:t>. Waco, TX: </a:t>
            </a:r>
            <a:r>
              <a:rPr lang="en-US" sz="3000" dirty="0" err="1" smtClean="0"/>
              <a:t>Prufrock</a:t>
            </a:r>
            <a:r>
              <a:rPr lang="en-US" sz="3000" dirty="0" smtClean="0"/>
              <a:t> Press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smtClean="0"/>
              <a:t>Kim, K. H. (2011). The creativity crisis: The decrease in creative thinking scores on the Torrance tests of creative thinking. Creativity Research Journal, 23(4), 285-295. DOI: 10.1080/</a:t>
            </a:r>
            <a:r>
              <a:rPr lang="en-US" sz="3000" dirty="0" smtClean="0"/>
              <a:t>10400419.2011.627805</a:t>
            </a:r>
            <a:endParaRPr lang="en-US" sz="3000" dirty="0" smtClean="0"/>
          </a:p>
          <a:p>
            <a:pPr>
              <a:buNone/>
            </a:pPr>
            <a:r>
              <a:rPr lang="en-US" sz="3000" dirty="0" err="1" smtClean="0"/>
              <a:t>Melnick</a:t>
            </a:r>
            <a:r>
              <a:rPr lang="en-US" sz="3000" dirty="0" smtClean="0"/>
              <a:t>, S. A., </a:t>
            </a:r>
            <a:r>
              <a:rPr lang="en-US" sz="3000" dirty="0" err="1" smtClean="0"/>
              <a:t>Witmer</a:t>
            </a:r>
            <a:r>
              <a:rPr lang="en-US" sz="3000" dirty="0" smtClean="0"/>
              <a:t>, J. T., &amp; Strickland, M. J. (2011). Cognition and student learning through the arts. </a:t>
            </a:r>
            <a:r>
              <a:rPr lang="en-US" sz="3000" i="1" dirty="0" smtClean="0"/>
              <a:t>Arts Education Policy Review</a:t>
            </a:r>
            <a:r>
              <a:rPr lang="en-US" sz="3000" dirty="0" smtClean="0"/>
              <a:t>, </a:t>
            </a:r>
            <a:r>
              <a:rPr lang="en-US" sz="3000" i="1" dirty="0" smtClean="0"/>
              <a:t>112</a:t>
            </a:r>
            <a:r>
              <a:rPr lang="en-US" sz="3000" dirty="0" smtClean="0"/>
              <a:t>(3), 154-162. doi:10.1080/10632913.2011.566100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References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idx="1"/>
          </p:nvPr>
        </p:nvSpPr>
        <p:spPr>
          <a:xfrm>
            <a:off x="101600" y="2159028"/>
            <a:ext cx="12750801" cy="73659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/>
              <a:t>Shade, P., Shade, R. (2011). </a:t>
            </a:r>
            <a:r>
              <a:rPr lang="en-US" sz="3600" i="1" dirty="0" err="1" smtClean="0"/>
              <a:t>Curiosita</a:t>
            </a:r>
            <a:r>
              <a:rPr lang="en-US" sz="3600" i="1" dirty="0" smtClean="0"/>
              <a:t> teaching: Integrating creative thinking into your 21</a:t>
            </a:r>
            <a:r>
              <a:rPr lang="en-US" sz="3600" i="1" baseline="30000" dirty="0" smtClean="0"/>
              <a:t>st</a:t>
            </a:r>
            <a:r>
              <a:rPr lang="en-US" sz="3600" i="1" dirty="0" smtClean="0"/>
              <a:t> century classroom.</a:t>
            </a:r>
            <a:r>
              <a:rPr lang="en-US" sz="3600" dirty="0" smtClean="0"/>
              <a:t> Marion, IL: Pieces of Learning.</a:t>
            </a:r>
          </a:p>
          <a:p>
            <a:pPr>
              <a:buNone/>
            </a:pPr>
            <a:r>
              <a:rPr lang="en-US" sz="3600" dirty="0" err="1" smtClean="0"/>
              <a:t>Smutny</a:t>
            </a:r>
            <a:r>
              <a:rPr lang="en-US" sz="3600" dirty="0" smtClean="0"/>
              <a:t>, J., Von </a:t>
            </a:r>
            <a:r>
              <a:rPr lang="en-US" sz="3600" dirty="0" err="1" smtClean="0"/>
              <a:t>Fremd</a:t>
            </a:r>
            <a:r>
              <a:rPr lang="en-US" sz="3600" dirty="0" smtClean="0"/>
              <a:t>, S. </a:t>
            </a:r>
            <a:r>
              <a:rPr lang="en-US" sz="3600" i="1" dirty="0" smtClean="0"/>
              <a:t>Igniting creativity in gifted learners, K-6. </a:t>
            </a:r>
            <a:r>
              <a:rPr lang="en-US" sz="3600" dirty="0" smtClean="0"/>
              <a:t>Thousand Oaks, CA: Corwin Press.</a:t>
            </a:r>
            <a:endParaRPr lang="en-US" sz="3600" dirty="0" smtClean="0"/>
          </a:p>
          <a:p>
            <a:pPr>
              <a:buNone/>
            </a:pPr>
            <a:r>
              <a:rPr lang="en-US" sz="3600" dirty="0" err="1" smtClean="0"/>
              <a:t>Stoelinga</a:t>
            </a:r>
            <a:r>
              <a:rPr lang="en-US" sz="3600" dirty="0" smtClean="0"/>
              <a:t>, S., Joyce, K., Booz, A. Silk, Y. (2013) Turnaround Arts Initiative: 2013 Progress Report. President’s </a:t>
            </a:r>
            <a:r>
              <a:rPr lang="en-US" sz="3600" dirty="0" smtClean="0"/>
              <a:t>Committee on the Arts and Humanities. Washington, D.C.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Tomlinson</a:t>
            </a:r>
            <a:r>
              <a:rPr lang="en-US" sz="3600" dirty="0" smtClean="0"/>
              <a:t>, C. (2005). </a:t>
            </a:r>
            <a:r>
              <a:rPr lang="en-US" sz="3600" i="1" dirty="0" smtClean="0"/>
              <a:t>The differentiated classroom.</a:t>
            </a:r>
            <a:r>
              <a:rPr lang="en-US" sz="3600" dirty="0" smtClean="0"/>
              <a:t> Upper Saddle River, NJ: Pearson Education.</a:t>
            </a:r>
          </a:p>
          <a:p>
            <a:pPr>
              <a:buNone/>
            </a:pPr>
            <a:r>
              <a:rPr lang="en-US" sz="3600" dirty="0" smtClean="0"/>
              <a:t>President’s Committee on the Arts and Humanities (2011). Reinvesting in arts education: Winning America’s future through creative schools. Washington, D.C</a:t>
            </a:r>
            <a:r>
              <a:rPr lang="en-US" sz="3600" dirty="0" smtClean="0"/>
              <a:t>.</a:t>
            </a:r>
          </a:p>
          <a:p>
            <a:pPr>
              <a:buNone/>
            </a:pPr>
            <a:r>
              <a:rPr lang="en-US" sz="3600" dirty="0" err="1" smtClean="0"/>
              <a:t>VanTassel-Baska</a:t>
            </a:r>
            <a:r>
              <a:rPr lang="en-US" sz="3600" dirty="0" smtClean="0"/>
              <a:t>, J. (2003). </a:t>
            </a:r>
            <a:r>
              <a:rPr lang="en-US" sz="3600" i="1" dirty="0" smtClean="0"/>
              <a:t>Curriculum planning &amp; instructional design</a:t>
            </a:r>
            <a:r>
              <a:rPr lang="en-US" sz="3600" dirty="0" smtClean="0"/>
              <a:t>. Denver, CO: Love Publishing Company.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362200"/>
            <a:ext cx="6858000" cy="70866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“ The aim of art is to represent not the outward appearance of things, but their inward significance.” </a:t>
            </a:r>
            <a:endParaRPr lang="en-US" sz="5000" dirty="0"/>
          </a:p>
        </p:txBody>
      </p:sp>
      <p:pic>
        <p:nvPicPr>
          <p:cNvPr id="5" name="Picture 4" descr="Aristo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70" y="2133600"/>
            <a:ext cx="5844330" cy="762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482600" y="76200"/>
            <a:ext cx="10896600" cy="19812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8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8FFFA"/>
                </a:solidFill>
                <a:latin typeface="Rockwell Extra Bold"/>
                <a:cs typeface="Rockwell Extra Bold"/>
              </a:rPr>
              <a:t>TREASURES:</a:t>
            </a:r>
            <a:br>
              <a:rPr lang="en-US" sz="8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8FFFA"/>
                </a:solidFill>
                <a:latin typeface="Rockwell Extra Bold"/>
                <a:cs typeface="Rockwell Extra Bold"/>
              </a:rPr>
            </a:br>
            <a:endParaRPr lang="en-US" dirty="0" smtClean="0"/>
          </a:p>
        </p:txBody>
      </p:sp>
      <p:pic>
        <p:nvPicPr>
          <p:cNvPr id="8" name="Content Placeholder 7" descr="Treasures-at-a-Marke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57400"/>
            <a:ext cx="13004800" cy="7696200"/>
          </a:xfrm>
        </p:spPr>
      </p:pic>
      <p:sp>
        <p:nvSpPr>
          <p:cNvPr id="9" name="TextBox 8"/>
          <p:cNvSpPr txBox="1"/>
          <p:nvPr/>
        </p:nvSpPr>
        <p:spPr>
          <a:xfrm>
            <a:off x="5892800" y="2133600"/>
            <a:ext cx="670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dirty="0" smtClean="0">
                <a:solidFill>
                  <a:schemeClr val="tx1"/>
                </a:solidFill>
                <a:latin typeface="Lucida Handwriting"/>
                <a:cs typeface="Lucida Handwriting"/>
              </a:rPr>
              <a:t>The Things We Keep</a:t>
            </a:r>
            <a:endParaRPr lang="en-US" sz="4500" dirty="0">
              <a:solidFill>
                <a:schemeClr val="tx1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Time </a:t>
            </a:r>
            <a:r>
              <a:rPr lang="en-US" dirty="0" smtClean="0"/>
              <a:t>Value Changes</a:t>
            </a:r>
            <a:endParaRPr lang="en-US" dirty="0"/>
          </a:p>
        </p:txBody>
      </p:sp>
      <p:pic>
        <p:nvPicPr>
          <p:cNvPr id="4" name="Content Placeholder 3" descr="Screen Shot 2014-03-23 at 1.01.07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0596" b="-10596"/>
          <a:stretch>
            <a:fillRect/>
          </a:stretch>
        </p:blipFill>
        <p:spPr>
          <a:xfrm>
            <a:off x="5919482" y="5486400"/>
            <a:ext cx="6435077" cy="3616962"/>
          </a:xfrm>
        </p:spPr>
      </p:pic>
      <p:sp>
        <p:nvSpPr>
          <p:cNvPr id="5" name="Rectangle 4"/>
          <p:cNvSpPr/>
          <p:nvPr/>
        </p:nvSpPr>
        <p:spPr>
          <a:xfrm>
            <a:off x="1625600" y="9415046"/>
            <a:ext cx="975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Dickey, Sara. sam_2148.jpg. May 21, 2012. Pics4Learning. 23 Mar 2014 &lt;http://pics.tech4learning.com&gt;</a:t>
            </a:r>
            <a:endParaRPr lang="en-US" sz="1600" dirty="0"/>
          </a:p>
        </p:txBody>
      </p:sp>
      <p:pic>
        <p:nvPicPr>
          <p:cNvPr id="6" name="Picture 5" descr="Leg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2819400"/>
            <a:ext cx="4621840" cy="2717800"/>
          </a:xfrm>
          <a:prstGeom prst="rect">
            <a:avLst/>
          </a:prstGeom>
        </p:spPr>
      </p:pic>
      <p:pic>
        <p:nvPicPr>
          <p:cNvPr id="7" name="Picture 6" descr="Holly Hobb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2743200"/>
            <a:ext cx="3848100" cy="60579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Treasures Revealed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2524718"/>
            <a:ext cx="12750800" cy="6578644"/>
          </a:xfrm>
        </p:spPr>
        <p:txBody>
          <a:bodyPr/>
          <a:lstStyle/>
          <a:p>
            <a:r>
              <a:rPr lang="en-US" dirty="0" smtClean="0"/>
              <a:t>Cultures </a:t>
            </a:r>
            <a:r>
              <a:rPr lang="en-US" dirty="0" smtClean="0"/>
              <a:t>past</a:t>
            </a:r>
            <a:r>
              <a:rPr lang="en-US" dirty="0" smtClean="0"/>
              <a:t>, </a:t>
            </a:r>
            <a:r>
              <a:rPr lang="en-US" dirty="0" smtClean="0"/>
              <a:t>present and </a:t>
            </a:r>
            <a:r>
              <a:rPr lang="en-US" dirty="0" smtClean="0"/>
              <a:t>a glimpse of 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Diversity and similarity</a:t>
            </a:r>
          </a:p>
          <a:p>
            <a:r>
              <a:rPr lang="en-US" dirty="0" smtClean="0"/>
              <a:t>Enriched appreciation of the the present</a:t>
            </a:r>
          </a:p>
          <a:p>
            <a:r>
              <a:rPr lang="en-US" dirty="0" smtClean="0"/>
              <a:t>Focus on Future</a:t>
            </a:r>
          </a:p>
          <a:p>
            <a:endParaRPr lang="en-US" dirty="0"/>
          </a:p>
        </p:txBody>
      </p:sp>
      <p:pic>
        <p:nvPicPr>
          <p:cNvPr id="4" name="Picture 3" descr="Past-Present-Fu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2" y="6019800"/>
            <a:ext cx="12400548" cy="3365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50400" y="5562600"/>
            <a:ext cx="3097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-1" charset="-128"/>
              </a:rPr>
              <a:t>(Van Tassel-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-1" charset="-128"/>
              </a:rPr>
              <a:t>Baska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-1" charset="-128"/>
              </a:rPr>
              <a:t>, 2003)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911600" y="9353490"/>
            <a:ext cx="881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http://pics.tech4learning.com and personal photographs (composite)</a:t>
            </a:r>
            <a:endParaRPr lang="en-US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Humanities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Evidence</a:t>
            </a:r>
          </a:p>
          <a:p>
            <a:r>
              <a:rPr lang="en-US" dirty="0" smtClean="0"/>
              <a:t>Glimpse of History</a:t>
            </a:r>
          </a:p>
          <a:p>
            <a:r>
              <a:rPr lang="en-US" dirty="0" smtClean="0"/>
              <a:t>Multidisciplinary</a:t>
            </a:r>
          </a:p>
          <a:p>
            <a:r>
              <a:rPr lang="en-US" dirty="0" smtClean="0"/>
              <a:t>Context for </a:t>
            </a:r>
            <a:r>
              <a:rPr lang="en-US" dirty="0" smtClean="0"/>
              <a:t>Reading</a:t>
            </a:r>
          </a:p>
          <a:p>
            <a:r>
              <a:rPr lang="en-US" dirty="0" smtClean="0"/>
              <a:t>Social Studies</a:t>
            </a:r>
            <a:endParaRPr lang="en-US" dirty="0" smtClean="0"/>
          </a:p>
          <a:p>
            <a:r>
              <a:rPr lang="en-US" dirty="0" smtClean="0"/>
              <a:t>Foundations for </a:t>
            </a:r>
            <a:r>
              <a:rPr lang="en-US" dirty="0" smtClean="0"/>
              <a:t>Math</a:t>
            </a:r>
          </a:p>
          <a:p>
            <a:r>
              <a:rPr lang="en-US" dirty="0" smtClean="0"/>
              <a:t>Science</a:t>
            </a:r>
            <a:endParaRPr lang="en-US" dirty="0"/>
          </a:p>
        </p:txBody>
      </p:sp>
      <p:pic>
        <p:nvPicPr>
          <p:cNvPr id="7" name="Picture 6" descr="Picasso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3429000"/>
            <a:ext cx="5250740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353490"/>
            <a:ext cx="10406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-1" charset="-128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President’s Committee on the Arts and the Humanities, 2011 &amp; </a:t>
            </a:r>
            <a:r>
              <a:rPr lang="en-US" sz="2000" dirty="0" err="1" smtClean="0"/>
              <a:t>Smutny</a:t>
            </a:r>
            <a:r>
              <a:rPr lang="en-US" sz="2000" dirty="0" smtClean="0"/>
              <a:t>, Von </a:t>
            </a:r>
            <a:r>
              <a:rPr lang="en-US" sz="2000" dirty="0" err="1" smtClean="0"/>
              <a:t>Fremd</a:t>
            </a:r>
            <a:r>
              <a:rPr lang="en-US" sz="2000" dirty="0" smtClean="0"/>
              <a:t>, 2005) </a:t>
            </a:r>
            <a:endParaRPr lang="en-US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Humanities Programs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200" y="2057400"/>
            <a:ext cx="8864600" cy="6578644"/>
          </a:xfrm>
        </p:spPr>
        <p:txBody>
          <a:bodyPr/>
          <a:lstStyle/>
          <a:p>
            <a:r>
              <a:rPr lang="en-US" dirty="0" smtClean="0"/>
              <a:t>Positive Outcomes </a:t>
            </a:r>
          </a:p>
          <a:p>
            <a:r>
              <a:rPr lang="en-US" dirty="0" smtClean="0"/>
              <a:t>Lack of Funding</a:t>
            </a:r>
          </a:p>
          <a:p>
            <a:r>
              <a:rPr lang="en-US" dirty="0" smtClean="0"/>
              <a:t>Programs Available</a:t>
            </a:r>
          </a:p>
          <a:p>
            <a:r>
              <a:rPr lang="en-US" dirty="0" smtClean="0">
                <a:hlinkClick r:id="rId3"/>
              </a:rPr>
              <a:t>National Endowment of the Arts</a:t>
            </a:r>
            <a:endParaRPr lang="en-US" dirty="0" smtClean="0"/>
          </a:p>
          <a:p>
            <a:r>
              <a:rPr lang="en-US" dirty="0" smtClean="0"/>
              <a:t>Art Museums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88200" y="9372601"/>
            <a:ext cx="5816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(President’s Committee on the Arts and the Humanities, 2011) </a:t>
            </a:r>
            <a:endParaRPr lang="en-US" sz="1500" dirty="0"/>
          </a:p>
        </p:txBody>
      </p:sp>
      <p:pic>
        <p:nvPicPr>
          <p:cNvPr id="7" name="Picture 6" descr="sunshine-mosa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683761" y="3817362"/>
            <a:ext cx="7507722" cy="414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8800" y="6934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Dothan Area – Wiregrass Museum of Art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2600" y="777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Enterprise Area – All About 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68800" y="8610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Montgomery Area - </a:t>
            </a:r>
            <a:r>
              <a:rPr lang="en-US" dirty="0" err="1" smtClean="0">
                <a:hlinkClick r:id="rId7"/>
              </a:rPr>
              <a:t>Abrakadoodle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President’s Committee </a:t>
            </a:r>
            <a:br>
              <a:rPr lang="en-US" dirty="0" smtClean="0"/>
            </a:br>
            <a:r>
              <a:rPr lang="en-US" dirty="0" smtClean="0"/>
              <a:t>Arts and Humanities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3276600"/>
            <a:ext cx="11704320" cy="4114800"/>
          </a:xfrm>
        </p:spPr>
        <p:txBody>
          <a:bodyPr/>
          <a:lstStyle/>
          <a:p>
            <a:r>
              <a:rPr lang="en-US" dirty="0" smtClean="0"/>
              <a:t>Build collaboration – Local artists</a:t>
            </a:r>
          </a:p>
          <a:p>
            <a:r>
              <a:rPr lang="en-US" dirty="0" smtClean="0"/>
              <a:t>Integrate art</a:t>
            </a:r>
          </a:p>
          <a:p>
            <a:r>
              <a:rPr lang="en-US" dirty="0" smtClean="0"/>
              <a:t>More artists teaching in schools</a:t>
            </a:r>
          </a:p>
          <a:p>
            <a:r>
              <a:rPr lang="en-US" dirty="0" smtClean="0"/>
              <a:t>Employ Arts &amp; Humanities to increase rigor</a:t>
            </a:r>
          </a:p>
          <a:p>
            <a:r>
              <a:rPr lang="en-US" dirty="0" smtClean="0"/>
              <a:t>Use systematic data to show impact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5600" y="9220200"/>
            <a:ext cx="74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(President’s Committee on the Arts and the Humanities, 2011) </a:t>
            </a:r>
            <a:endParaRPr lang="en-US" sz="2000" dirty="0"/>
          </a:p>
        </p:txBody>
      </p:sp>
      <p:pic>
        <p:nvPicPr>
          <p:cNvPr id="6" name="Picture 5" descr="Presidental Arts Seal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00" y="241092"/>
            <a:ext cx="4241800" cy="4172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00" y="7543800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“Turn Around” Schools” </a:t>
            </a:r>
            <a:r>
              <a:rPr lang="en-US" dirty="0" smtClean="0"/>
              <a:t>– 2012</a:t>
            </a:r>
          </a:p>
          <a:p>
            <a:r>
              <a:rPr lang="en-US" dirty="0" smtClean="0"/>
              <a:t>Report published in 2013 shows positive results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711199" y="2"/>
            <a:ext cx="11633200" cy="2311400"/>
          </a:xfrm>
        </p:spPr>
        <p:txBody>
          <a:bodyPr/>
          <a:lstStyle/>
          <a:p>
            <a:r>
              <a:rPr lang="en-US" dirty="0" smtClean="0"/>
              <a:t>Humanities &amp; Common Core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177800" y="3581400"/>
            <a:ext cx="12115800" cy="5181600"/>
          </a:xfrm>
        </p:spPr>
        <p:txBody>
          <a:bodyPr>
            <a:normAutofit/>
          </a:bodyPr>
          <a:lstStyle/>
          <a:p>
            <a:pPr>
              <a:spcAft>
                <a:spcPts val="1801"/>
              </a:spcAft>
            </a:pPr>
            <a:r>
              <a:rPr lang="en-US" dirty="0" smtClean="0"/>
              <a:t>High Stakes Testing</a:t>
            </a:r>
          </a:p>
          <a:p>
            <a:pPr>
              <a:spcAft>
                <a:spcPts val="1801"/>
              </a:spcAft>
            </a:pPr>
            <a:r>
              <a:rPr lang="en-US" dirty="0" smtClean="0"/>
              <a:t>Humanities Essential</a:t>
            </a:r>
          </a:p>
          <a:p>
            <a:pPr>
              <a:spcAft>
                <a:spcPts val="1801"/>
              </a:spcAft>
            </a:pPr>
            <a:r>
              <a:rPr lang="en-US" dirty="0" smtClean="0"/>
              <a:t>Integration in the core subjects</a:t>
            </a:r>
          </a:p>
          <a:p>
            <a:pPr>
              <a:spcAft>
                <a:spcPts val="1801"/>
              </a:spcAft>
            </a:pPr>
            <a:r>
              <a:rPr lang="en-US" dirty="0" smtClean="0"/>
              <a:t>Facilitate Creative and Analytical Thinking</a:t>
            </a:r>
          </a:p>
          <a:p>
            <a:pPr>
              <a:spcAft>
                <a:spcPts val="1801"/>
              </a:spcAft>
            </a:pPr>
            <a:r>
              <a:rPr lang="en-US" dirty="0" smtClean="0"/>
              <a:t>Preparation for Learning</a:t>
            </a:r>
          </a:p>
          <a:p>
            <a:endParaRPr lang="en-US" dirty="0"/>
          </a:p>
        </p:txBody>
      </p:sp>
      <p:pic>
        <p:nvPicPr>
          <p:cNvPr id="5" name="Picture 4" descr="j0299181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573770" y="2286000"/>
            <a:ext cx="4177029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144000"/>
            <a:ext cx="1300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(De Backer, </a:t>
            </a:r>
            <a:r>
              <a:rPr lang="en-US" sz="2000" dirty="0" err="1" smtClean="0"/>
              <a:t>Lombaerts</a:t>
            </a:r>
            <a:r>
              <a:rPr lang="en-US" sz="2000" dirty="0" smtClean="0"/>
              <a:t>, </a:t>
            </a:r>
            <a:r>
              <a:rPr lang="en-US" sz="2000" dirty="0" err="1" smtClean="0"/>
              <a:t>DeMette</a:t>
            </a:r>
            <a:r>
              <a:rPr lang="en-US" sz="2000" dirty="0" smtClean="0"/>
              <a:t>, </a:t>
            </a:r>
            <a:r>
              <a:rPr lang="en-US" sz="2000" dirty="0" err="1" smtClean="0"/>
              <a:t>Buffel</a:t>
            </a:r>
            <a:r>
              <a:rPr lang="en-US" sz="2000" dirty="0" smtClean="0"/>
              <a:t>, &amp; Elias, 2012 &amp; </a:t>
            </a:r>
            <a:r>
              <a:rPr lang="en-US" sz="2000" dirty="0" err="1" smtClean="0"/>
              <a:t>Smutny</a:t>
            </a:r>
            <a:r>
              <a:rPr lang="en-US" sz="2000" dirty="0" smtClean="0"/>
              <a:t>, Von </a:t>
            </a:r>
            <a:r>
              <a:rPr lang="en-US" sz="2000" dirty="0" err="1" smtClean="0"/>
              <a:t>Fremd</a:t>
            </a:r>
            <a:r>
              <a:rPr lang="en-US" sz="2000" dirty="0" smtClean="0"/>
              <a:t>, 2005)</a:t>
            </a:r>
            <a:endParaRPr lang="en-US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- Vertical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Horizontal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- Left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s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s">
      <a:majorFont>
        <a:latin typeface="Bodoni SvtyTwo ITC TT-Book"/>
        <a:ea typeface="ヒラギノ角ゴ ProN W3"/>
        <a:cs typeface="ヒラギノ角ゴ ProN W3"/>
      </a:majorFont>
      <a:minorFont>
        <a:latin typeface="Bodoni SvtyTwo ITC TT-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角ゴ ProN W3" pitchFamily="-84" charset="-128"/>
            <a:cs typeface="ヒラギノ角ゴ ProN W3" pitchFamily="-84" charset="-128"/>
            <a:sym typeface="Bodoni SvtyTwo ITC TT-Book" charset="0"/>
          </a:defRPr>
        </a:defPPr>
      </a:lstStyle>
    </a:lnDef>
  </a:objectDefaults>
  <a:extraClrSchemeLst>
    <a:extraClrScheme>
      <a:clrScheme name="Title &amp; Bullets - 2 Colum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52090</TotalTime>
  <Pages>0</Pages>
  <Words>1818</Words>
  <Characters>0</Characters>
  <Application>Microsoft Macintosh PowerPoint</Application>
  <PresentationFormat>Custom</PresentationFormat>
  <Lines>0</Lines>
  <Paragraphs>205</Paragraphs>
  <Slides>18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Photo - Vertical</vt:lpstr>
      <vt:lpstr>Title &amp; Bullets - Left</vt:lpstr>
      <vt:lpstr>Title &amp; Bullets - Right</vt:lpstr>
      <vt:lpstr>Title, Bullets &amp; Photo</vt:lpstr>
      <vt:lpstr>Title - Center</vt:lpstr>
      <vt:lpstr>Title - Top</vt:lpstr>
      <vt:lpstr>Bullets</vt:lpstr>
      <vt:lpstr>Blank</vt:lpstr>
      <vt:lpstr>Title &amp; Bullets - 2 Columns</vt:lpstr>
      <vt:lpstr>Photo - Horizontal</vt:lpstr>
      <vt:lpstr>Module</vt:lpstr>
      <vt:lpstr>1_Module</vt:lpstr>
      <vt:lpstr>Slide 1</vt:lpstr>
      <vt:lpstr>Aristotle</vt:lpstr>
      <vt:lpstr>TREASURES: </vt:lpstr>
      <vt:lpstr>With Time Value Changes</vt:lpstr>
      <vt:lpstr>Treasures Revealed</vt:lpstr>
      <vt:lpstr>Defining Humanities</vt:lpstr>
      <vt:lpstr>Humanities Programs</vt:lpstr>
      <vt:lpstr>President’s Committee  Arts and Humanities</vt:lpstr>
      <vt:lpstr>Humanities &amp; Common Core</vt:lpstr>
      <vt:lpstr>Increase Thinking Skills</vt:lpstr>
      <vt:lpstr>Effective Learners and Observers</vt:lpstr>
      <vt:lpstr>Social and Academic Development</vt:lpstr>
      <vt:lpstr>Make an Artifact</vt:lpstr>
      <vt:lpstr>Artifact Example</vt:lpstr>
      <vt:lpstr>Today’s Focus</vt:lpstr>
      <vt:lpstr>Intangible Gifts in Humanities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&amp; Needs Gifted Students</dc:title>
  <dc:subject/>
  <dc:creator/>
  <cp:keywords/>
  <dc:description/>
  <cp:lastModifiedBy>Margie Tyner</cp:lastModifiedBy>
  <cp:revision>54</cp:revision>
  <cp:lastPrinted>2014-03-26T03:16:50Z</cp:lastPrinted>
  <dcterms:created xsi:type="dcterms:W3CDTF">2014-03-26T03:11:23Z</dcterms:created>
  <dcterms:modified xsi:type="dcterms:W3CDTF">2014-03-29T13:10:00Z</dcterms:modified>
</cp:coreProperties>
</file>