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77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6.xml" ContentType="application/vnd.openxmlformats-officedocument.presentationml.slideLayout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10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7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68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78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3.xml" ContentType="application/vnd.openxmlformats-officedocument.them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Override PartName="/ppt/slideLayouts/slideLayout121.xml" ContentType="application/vnd.openxmlformats-officedocument.presentationml.slideLayout+xml"/>
  <Default Extension="xml" ContentType="application/xml"/>
  <Override PartName="/ppt/slides/slide5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9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84.xml" ContentType="application/vnd.openxmlformats-officedocument.presentationml.slideLayout+xml"/>
  <Override PartName="/ppt/slideLayouts/slideLayout122.xml" ContentType="application/vnd.openxmlformats-officedocument.presentationml.slideLayout+xml"/>
  <Default Extension="png" ContentType="image/png"/>
  <Override PartName="/ppt/slideLayouts/slideLayout9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08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13.xml" ContentType="application/vnd.openxmlformats-officedocument.presentationml.slideLayout+xml"/>
  <Default Extension="rels" ContentType="application/vnd.openxmlformats-package.relationships+xml"/>
  <Override PartName="/ppt/slideLayouts/slideLayout123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9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4378" r:id="rId11"/>
    <p:sldMasterId id="2147484629" r:id="rId12"/>
  </p:sldMasterIdLst>
  <p:notesMasterIdLst>
    <p:notesMasterId r:id="rId38"/>
  </p:notesMasterIdLst>
  <p:sldIdLst>
    <p:sldId id="256" r:id="rId13"/>
    <p:sldId id="292" r:id="rId14"/>
    <p:sldId id="317" r:id="rId15"/>
    <p:sldId id="291" r:id="rId16"/>
    <p:sldId id="309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296" r:id="rId26"/>
    <p:sldId id="310" r:id="rId27"/>
    <p:sldId id="311" r:id="rId28"/>
    <p:sldId id="300" r:id="rId29"/>
    <p:sldId id="295" r:id="rId30"/>
    <p:sldId id="298" r:id="rId31"/>
    <p:sldId id="313" r:id="rId32"/>
    <p:sldId id="314" r:id="rId33"/>
    <p:sldId id="315" r:id="rId34"/>
    <p:sldId id="316" r:id="rId35"/>
    <p:sldId id="312" r:id="rId36"/>
    <p:sldId id="269" r:id="rId3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rgbClr val="422E1F"/>
        </a:solidFill>
        <a:latin typeface="Bodoni SvtyTwo ITC TT-Book" charset="0"/>
        <a:ea typeface="ヒラギノ角ゴ ProN W3" pitchFamily="-1" charset="-128"/>
        <a:cs typeface="ヒラギノ角ゴ ProN W3" pitchFamily="-1" charset="-128"/>
        <a:sym typeface="Bodoni SvtyTwo ITC TT-Book" charset="0"/>
      </a:defRPr>
    </a:lvl1pPr>
    <a:lvl2pPr marL="456728" algn="ctr" rtl="0" fontAlgn="base">
      <a:spcBef>
        <a:spcPct val="0"/>
      </a:spcBef>
      <a:spcAft>
        <a:spcPct val="0"/>
      </a:spcAft>
      <a:defRPr sz="3600" kern="1200">
        <a:solidFill>
          <a:srgbClr val="422E1F"/>
        </a:solidFill>
        <a:latin typeface="Bodoni SvtyTwo ITC TT-Book" charset="0"/>
        <a:ea typeface="ヒラギノ角ゴ ProN W3" pitchFamily="-1" charset="-128"/>
        <a:cs typeface="ヒラギノ角ゴ ProN W3" pitchFamily="-1" charset="-128"/>
        <a:sym typeface="Bodoni SvtyTwo ITC TT-Book" charset="0"/>
      </a:defRPr>
    </a:lvl2pPr>
    <a:lvl3pPr marL="913462" algn="ctr" rtl="0" fontAlgn="base">
      <a:spcBef>
        <a:spcPct val="0"/>
      </a:spcBef>
      <a:spcAft>
        <a:spcPct val="0"/>
      </a:spcAft>
      <a:defRPr sz="3600" kern="1200">
        <a:solidFill>
          <a:srgbClr val="422E1F"/>
        </a:solidFill>
        <a:latin typeface="Bodoni SvtyTwo ITC TT-Book" charset="0"/>
        <a:ea typeface="ヒラギノ角ゴ ProN W3" pitchFamily="-1" charset="-128"/>
        <a:cs typeface="ヒラギノ角ゴ ProN W3" pitchFamily="-1" charset="-128"/>
        <a:sym typeface="Bodoni SvtyTwo ITC TT-Book" charset="0"/>
      </a:defRPr>
    </a:lvl3pPr>
    <a:lvl4pPr marL="1370192" algn="ctr" rtl="0" fontAlgn="base">
      <a:spcBef>
        <a:spcPct val="0"/>
      </a:spcBef>
      <a:spcAft>
        <a:spcPct val="0"/>
      </a:spcAft>
      <a:defRPr sz="3600" kern="1200">
        <a:solidFill>
          <a:srgbClr val="422E1F"/>
        </a:solidFill>
        <a:latin typeface="Bodoni SvtyTwo ITC TT-Book" charset="0"/>
        <a:ea typeface="ヒラギノ角ゴ ProN W3" pitchFamily="-1" charset="-128"/>
        <a:cs typeface="ヒラギノ角ゴ ProN W3" pitchFamily="-1" charset="-128"/>
        <a:sym typeface="Bodoni SvtyTwo ITC TT-Book" charset="0"/>
      </a:defRPr>
    </a:lvl4pPr>
    <a:lvl5pPr marL="1826928" algn="ctr" rtl="0" fontAlgn="base">
      <a:spcBef>
        <a:spcPct val="0"/>
      </a:spcBef>
      <a:spcAft>
        <a:spcPct val="0"/>
      </a:spcAft>
      <a:defRPr sz="3600" kern="1200">
        <a:solidFill>
          <a:srgbClr val="422E1F"/>
        </a:solidFill>
        <a:latin typeface="Bodoni SvtyTwo ITC TT-Book" charset="0"/>
        <a:ea typeface="ヒラギノ角ゴ ProN W3" pitchFamily="-1" charset="-128"/>
        <a:cs typeface="ヒラギノ角ゴ ProN W3" pitchFamily="-1" charset="-128"/>
        <a:sym typeface="Bodoni SvtyTwo ITC TT-Book" charset="0"/>
      </a:defRPr>
    </a:lvl5pPr>
    <a:lvl6pPr marL="2283661" algn="l" defTabSz="456728" rtl="0" eaLnBrk="1" latinLnBrk="0" hangingPunct="1">
      <a:defRPr sz="3600" kern="1200">
        <a:solidFill>
          <a:srgbClr val="422E1F"/>
        </a:solidFill>
        <a:latin typeface="Bodoni SvtyTwo ITC TT-Book" charset="0"/>
        <a:ea typeface="ヒラギノ角ゴ ProN W3" pitchFamily="-1" charset="-128"/>
        <a:cs typeface="ヒラギノ角ゴ ProN W3" pitchFamily="-1" charset="-128"/>
        <a:sym typeface="Bodoni SvtyTwo ITC TT-Book" charset="0"/>
      </a:defRPr>
    </a:lvl6pPr>
    <a:lvl7pPr marL="2740392" algn="l" defTabSz="456728" rtl="0" eaLnBrk="1" latinLnBrk="0" hangingPunct="1">
      <a:defRPr sz="3600" kern="1200">
        <a:solidFill>
          <a:srgbClr val="422E1F"/>
        </a:solidFill>
        <a:latin typeface="Bodoni SvtyTwo ITC TT-Book" charset="0"/>
        <a:ea typeface="ヒラギノ角ゴ ProN W3" pitchFamily="-1" charset="-128"/>
        <a:cs typeface="ヒラギノ角ゴ ProN W3" pitchFamily="-1" charset="-128"/>
        <a:sym typeface="Bodoni SvtyTwo ITC TT-Book" charset="0"/>
      </a:defRPr>
    </a:lvl7pPr>
    <a:lvl8pPr marL="3197128" algn="l" defTabSz="456728" rtl="0" eaLnBrk="1" latinLnBrk="0" hangingPunct="1">
      <a:defRPr sz="3600" kern="1200">
        <a:solidFill>
          <a:srgbClr val="422E1F"/>
        </a:solidFill>
        <a:latin typeface="Bodoni SvtyTwo ITC TT-Book" charset="0"/>
        <a:ea typeface="ヒラギノ角ゴ ProN W3" pitchFamily="-1" charset="-128"/>
        <a:cs typeface="ヒラギノ角ゴ ProN W3" pitchFamily="-1" charset="-128"/>
        <a:sym typeface="Bodoni SvtyTwo ITC TT-Book" charset="0"/>
      </a:defRPr>
    </a:lvl8pPr>
    <a:lvl9pPr marL="3653859" algn="l" defTabSz="456728" rtl="0" eaLnBrk="1" latinLnBrk="0" hangingPunct="1">
      <a:defRPr sz="3600" kern="1200">
        <a:solidFill>
          <a:srgbClr val="422E1F"/>
        </a:solidFill>
        <a:latin typeface="Bodoni SvtyTwo ITC TT-Book" charset="0"/>
        <a:ea typeface="ヒラギノ角ゴ ProN W3" pitchFamily="-1" charset="-128"/>
        <a:cs typeface="ヒラギノ角ゴ ProN W3" pitchFamily="-1" charset="-128"/>
        <a:sym typeface="Bodoni SvtyTwo ITC TT-Book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EDDF"/>
    <a:srgbClr val="FFFF74"/>
    <a:srgbClr val="428B08"/>
    <a:srgbClr val="FFFF66"/>
    <a:srgbClr val="85044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4785" autoAdjust="0"/>
    <p:restoredTop sz="94660"/>
  </p:normalViewPr>
  <p:slideViewPr>
    <p:cSldViewPr>
      <p:cViewPr varScale="1">
        <p:scale>
          <a:sx n="69" d="100"/>
          <a:sy n="69" d="100"/>
        </p:scale>
        <p:origin x="-25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47F0EDE-D329-644C-99BE-5C77A0D5DB78}" type="datetime1">
              <a:rPr lang="en-US"/>
              <a:pPr>
                <a:defRPr/>
              </a:pPr>
              <a:t>2/8/14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2D9146B-EA94-EB41-AA36-0B0FD3A96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6987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6987" algn="l" defTabSz="456987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3978" algn="l" defTabSz="456987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0965" algn="l" defTabSz="456987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7957" algn="l" defTabSz="456987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4946" algn="l" defTabSz="4569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1936" algn="l" defTabSz="4569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8927" algn="l" defTabSz="4569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4569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9146B-EA94-EB41-AA36-0B0FD3A967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Two big idea: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You don’t need to reboot or start everything new again from scratch.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Whatever you’re doing to successfully manage you classroom, keep doing it.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Your best way to meet the needs of gifted students is to continue engaging them with purposeful instruction.</a:t>
            </a: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7CE38A-E562-4545-A8A1-C51B9D15D20B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Two big idea: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You don’t need to reboot or start everything new again from scratch.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Whatever you’re doing to successfully manage you classroom, keep doing it.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Your best way to meet the needs of gifted students is to continue engaging them with purposeful instruction.</a:t>
            </a: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7CE38A-E562-4545-A8A1-C51B9D15D20B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Two big idea: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You don’t need to reboot or start everything new again from scratch.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Whatever you’re doing to successfully manage you classroom, keep doing it.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Your best way to meet the needs of gifted students is to continue engaging them with purposeful instruction.</a:t>
            </a: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7CE38A-E562-4545-A8A1-C51B9D15D20B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7CE38A-E562-4545-A8A1-C51B9D15D20B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8686800"/>
            <a:ext cx="5740400" cy="63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8686800"/>
            <a:ext cx="5740400" cy="63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57750" y="2413000"/>
            <a:ext cx="1390650" cy="389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413000"/>
            <a:ext cx="4019550" cy="3898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01" y="7696201"/>
            <a:ext cx="2908299" cy="162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96201"/>
            <a:ext cx="8572500" cy="162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6" y="0"/>
            <a:ext cx="13004799" cy="730372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4772762"/>
            <a:ext cx="11487573" cy="2379878"/>
          </a:xfrm>
        </p:spPr>
        <p:txBody>
          <a:bodyPr vert="horz" lIns="129972" tIns="0" rIns="649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6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2600960"/>
            <a:ext cx="11487573" cy="2132787"/>
          </a:xfrm>
        </p:spPr>
        <p:txBody>
          <a:bodyPr lIns="168966" tIns="0" rIns="64986" bIns="0" anchor="b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649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9B3-BC6D-4E56-93BC-B9B0EF1523FC}" type="datetime1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7293631"/>
            <a:ext cx="13004800" cy="650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21081"/>
            <a:ext cx="11704320" cy="178165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3004800" cy="370136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3701362"/>
            <a:ext cx="13004800" cy="650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393" y="169064"/>
            <a:ext cx="11396540" cy="2327859"/>
          </a:xfrm>
        </p:spPr>
        <p:txBody>
          <a:bodyPr vert="horz" lIns="129972" tIns="0" rIns="129972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6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390" y="2600960"/>
            <a:ext cx="11409545" cy="975360"/>
          </a:xfrm>
        </p:spPr>
        <p:txBody>
          <a:bodyPr lIns="207964" tIns="0" rIns="64986" bIns="0" anchor="t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6498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972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95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94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93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91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90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89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522931"/>
            <a:ext cx="5743787" cy="6576094"/>
          </a:xfrm>
        </p:spPr>
        <p:txBody>
          <a:bodyPr lIns="129972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22931"/>
            <a:ext cx="5743787" cy="657609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416339"/>
            <a:ext cx="5746045" cy="1017394"/>
          </a:xfrm>
        </p:spPr>
        <p:txBody>
          <a:bodyPr lIns="207964" anchor="ctr"/>
          <a:lstStyle>
            <a:lvl1pPr marL="0" indent="0">
              <a:buNone/>
              <a:defRPr sz="3300" b="1" cap="all" baseline="0"/>
            </a:lvl1pPr>
            <a:lvl2pPr marL="649860" indent="0">
              <a:buNone/>
              <a:defRPr sz="2800" b="1"/>
            </a:lvl2pPr>
            <a:lvl3pPr marL="1299724" indent="0">
              <a:buNone/>
              <a:defRPr sz="2600" b="1"/>
            </a:lvl3pPr>
            <a:lvl4pPr marL="1949594" indent="0">
              <a:buNone/>
              <a:defRPr sz="2300" b="1"/>
            </a:lvl4pPr>
            <a:lvl5pPr marL="2599457" indent="0">
              <a:buNone/>
              <a:defRPr sz="2300" b="1"/>
            </a:lvl5pPr>
            <a:lvl6pPr marL="3249319" indent="0">
              <a:buNone/>
              <a:defRPr sz="2300" b="1"/>
            </a:lvl6pPr>
            <a:lvl7pPr marL="3899187" indent="0">
              <a:buNone/>
              <a:defRPr sz="2300" b="1"/>
            </a:lvl7pPr>
            <a:lvl8pPr marL="4549043" indent="0">
              <a:buNone/>
              <a:defRPr sz="2300" b="1"/>
            </a:lvl8pPr>
            <a:lvl9pPr marL="5198913" indent="0">
              <a:buNone/>
              <a:defRPr sz="23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83750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416339"/>
            <a:ext cx="5748302" cy="1017394"/>
          </a:xfrm>
        </p:spPr>
        <p:txBody>
          <a:bodyPr lIns="207964" anchor="ctr"/>
          <a:lstStyle>
            <a:lvl1pPr marL="0" indent="0">
              <a:buNone/>
              <a:defRPr sz="3300" b="1" cap="all" baseline="0"/>
            </a:lvl1pPr>
            <a:lvl2pPr marL="649860" indent="0">
              <a:buNone/>
              <a:defRPr sz="2800" b="1"/>
            </a:lvl2pPr>
            <a:lvl3pPr marL="1299724" indent="0">
              <a:buNone/>
              <a:defRPr sz="2600" b="1"/>
            </a:lvl3pPr>
            <a:lvl4pPr marL="1949594" indent="0">
              <a:buNone/>
              <a:defRPr sz="2300" b="1"/>
            </a:lvl4pPr>
            <a:lvl5pPr marL="2599457" indent="0">
              <a:buNone/>
              <a:defRPr sz="2300" b="1"/>
            </a:lvl5pPr>
            <a:lvl6pPr marL="3249319" indent="0">
              <a:buNone/>
              <a:defRPr sz="2300" b="1"/>
            </a:lvl6pPr>
            <a:lvl7pPr marL="3899187" indent="0">
              <a:buNone/>
              <a:defRPr sz="2300" b="1"/>
            </a:lvl7pPr>
            <a:lvl8pPr marL="4549043" indent="0">
              <a:buNone/>
              <a:defRPr sz="2300" b="1"/>
            </a:lvl8pPr>
            <a:lvl9pPr marL="5198913" indent="0">
              <a:buNone/>
              <a:defRPr sz="23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483750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03" y="216746"/>
            <a:ext cx="3589325" cy="1391514"/>
          </a:xfrm>
        </p:spPr>
        <p:txBody>
          <a:bodyPr vert="horz" lIns="103976" rIns="64986" bIns="0" rtlCol="0" anchor="b">
            <a:normAutofit/>
            <a:sp3d prstMaterial="matte"/>
          </a:bodyPr>
          <a:lstStyle>
            <a:lvl1pPr algn="l"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242" y="2479124"/>
            <a:ext cx="8420467" cy="648374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03" y="2460470"/>
            <a:ext cx="3511296" cy="6502400"/>
          </a:xfrm>
        </p:spPr>
        <p:txBody>
          <a:bodyPr/>
          <a:lstStyle>
            <a:lvl1pPr marL="0" indent="0">
              <a:buNone/>
              <a:defRPr sz="2000"/>
            </a:lvl1pPr>
            <a:lvl2pPr marL="649860" indent="0">
              <a:buNone/>
              <a:defRPr sz="1700"/>
            </a:lvl2pPr>
            <a:lvl3pPr marL="1299724" indent="0">
              <a:buNone/>
              <a:defRPr sz="1400"/>
            </a:lvl3pPr>
            <a:lvl4pPr marL="1949594" indent="0">
              <a:buNone/>
              <a:defRPr sz="1300"/>
            </a:lvl4pPr>
            <a:lvl5pPr marL="2599457" indent="0">
              <a:buNone/>
              <a:defRPr sz="1300"/>
            </a:lvl5pPr>
            <a:lvl6pPr marL="3249319" indent="0">
              <a:buNone/>
              <a:defRPr sz="1300"/>
            </a:lvl6pPr>
            <a:lvl7pPr marL="3899187" indent="0">
              <a:buNone/>
              <a:defRPr sz="1300"/>
            </a:lvl7pPr>
            <a:lvl8pPr marL="4549043" indent="0">
              <a:buNone/>
              <a:defRPr sz="1300"/>
            </a:lvl8pPr>
            <a:lvl9pPr marL="5198913" indent="0">
              <a:buNone/>
              <a:defRPr sz="13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4061493" y="0"/>
            <a:ext cx="65024" cy="206776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4061493" y="0"/>
            <a:ext cx="65024" cy="206776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221081"/>
            <a:ext cx="3591324" cy="1391514"/>
          </a:xfrm>
        </p:spPr>
        <p:txBody>
          <a:bodyPr lIns="103976" bIns="0" anchor="b">
            <a:sp3d prstMaterial="matte"/>
          </a:bodyPr>
          <a:lstStyle>
            <a:lvl1pPr algn="l"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9872" y="2111727"/>
            <a:ext cx="8885187" cy="7641873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4600"/>
            </a:lvl1pPr>
            <a:lvl2pPr marL="649860" indent="0">
              <a:buNone/>
              <a:defRPr sz="4000"/>
            </a:lvl2pPr>
            <a:lvl3pPr marL="1299724" indent="0">
              <a:buNone/>
              <a:defRPr sz="3400"/>
            </a:lvl3pPr>
            <a:lvl4pPr marL="1949594" indent="0">
              <a:buNone/>
              <a:defRPr sz="2800"/>
            </a:lvl4pPr>
            <a:lvl5pPr marL="2599457" indent="0">
              <a:buNone/>
              <a:defRPr sz="2800"/>
            </a:lvl5pPr>
            <a:lvl6pPr marL="3249319" indent="0">
              <a:buNone/>
              <a:defRPr sz="2800"/>
            </a:lvl6pPr>
            <a:lvl7pPr marL="3899187" indent="0">
              <a:buNone/>
              <a:defRPr sz="2800"/>
            </a:lvl7pPr>
            <a:lvl8pPr marL="4549043" indent="0">
              <a:buNone/>
              <a:defRPr sz="2800"/>
            </a:lvl8pPr>
            <a:lvl9pPr marL="5198913" indent="0">
              <a:buNone/>
              <a:defRPr sz="28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086" y="2457907"/>
            <a:ext cx="3511296" cy="6502400"/>
          </a:xfrm>
        </p:spPr>
        <p:txBody>
          <a:bodyPr/>
          <a:lstStyle>
            <a:lvl1pPr marL="0" indent="0">
              <a:buNone/>
              <a:defRPr sz="2000"/>
            </a:lvl1pPr>
            <a:lvl2pPr marL="649860" indent="0">
              <a:buNone/>
              <a:defRPr sz="1700"/>
            </a:lvl2pPr>
            <a:lvl3pPr marL="1299724" indent="0">
              <a:buNone/>
              <a:defRPr sz="1400"/>
            </a:lvl3pPr>
            <a:lvl4pPr marL="1949594" indent="0">
              <a:buNone/>
              <a:defRPr sz="1300"/>
            </a:lvl4pPr>
            <a:lvl5pPr marL="2599457" indent="0">
              <a:buNone/>
              <a:defRPr sz="1300"/>
            </a:lvl5pPr>
            <a:lvl6pPr marL="3249319" indent="0">
              <a:buNone/>
              <a:defRPr sz="1300"/>
            </a:lvl6pPr>
            <a:lvl7pPr marL="3899187" indent="0">
              <a:buNone/>
              <a:defRPr sz="1300"/>
            </a:lvl7pPr>
            <a:lvl8pPr marL="4549043" indent="0">
              <a:buNone/>
              <a:defRPr sz="1300"/>
            </a:lvl8pPr>
            <a:lvl9pPr marL="5198913" indent="0">
              <a:buNone/>
              <a:defRPr sz="13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4086" y="1664614"/>
            <a:ext cx="3589325" cy="286106"/>
          </a:xfrm>
        </p:spPr>
        <p:txBody>
          <a:bodyPr/>
          <a:lstStyle/>
          <a:p>
            <a:fld id="{C699CB88-5E1A-4FAC-892A-60949ACB1F6F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61493" y="0"/>
            <a:ext cx="65024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4061493" y="0"/>
            <a:ext cx="65024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7594" y="1664614"/>
            <a:ext cx="7386726" cy="28610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860377" y="1664614"/>
            <a:ext cx="1043718" cy="286106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9385131" y="0"/>
            <a:ext cx="65024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9454505" y="0"/>
            <a:ext cx="3576321" cy="97536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390615"/>
            <a:ext cx="2709333" cy="832216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433510"/>
            <a:ext cx="8561493" cy="832216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5517" y="9070180"/>
            <a:ext cx="5456219" cy="519289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3004799" cy="730372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4772762"/>
            <a:ext cx="11487573" cy="2379878"/>
          </a:xfrm>
        </p:spPr>
        <p:txBody>
          <a:bodyPr vert="horz" lIns="130046" tIns="0" rIns="65023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6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2600960"/>
            <a:ext cx="11487573" cy="2132787"/>
          </a:xfrm>
        </p:spPr>
        <p:txBody>
          <a:bodyPr lIns="169060" tIns="0" rIns="65023" bIns="0" anchor="b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7293631"/>
            <a:ext cx="13004800" cy="650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21081"/>
            <a:ext cx="11704320" cy="178165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3004800" cy="370136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3701362"/>
            <a:ext cx="13004800" cy="650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393" y="169063"/>
            <a:ext cx="11396540" cy="2327859"/>
          </a:xfrm>
        </p:spPr>
        <p:txBody>
          <a:bodyPr vert="horz" lIns="130046" tIns="0" rIns="130046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6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389" y="2600960"/>
            <a:ext cx="11409545" cy="975360"/>
          </a:xfrm>
        </p:spPr>
        <p:txBody>
          <a:bodyPr lIns="208074" tIns="0" rIns="65023" bIns="0" anchor="t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522931"/>
            <a:ext cx="5743787" cy="6576094"/>
          </a:xfrm>
        </p:spPr>
        <p:txBody>
          <a:bodyPr lIns="130046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22931"/>
            <a:ext cx="5743787" cy="657609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416338"/>
            <a:ext cx="5746045" cy="1017394"/>
          </a:xfrm>
        </p:spPr>
        <p:txBody>
          <a:bodyPr lIns="208074" anchor="ctr"/>
          <a:lstStyle>
            <a:lvl1pPr marL="0" indent="0">
              <a:buNone/>
              <a:defRPr sz="3300" b="1" cap="all" baseline="0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83750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416338"/>
            <a:ext cx="5748302" cy="1017394"/>
          </a:xfrm>
        </p:spPr>
        <p:txBody>
          <a:bodyPr lIns="208074" anchor="ctr"/>
          <a:lstStyle>
            <a:lvl1pPr marL="0" indent="0">
              <a:buNone/>
              <a:defRPr sz="3300" b="1" cap="all" baseline="0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483750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03" y="216746"/>
            <a:ext cx="3589325" cy="1391514"/>
          </a:xfrm>
        </p:spPr>
        <p:txBody>
          <a:bodyPr vert="horz" lIns="104037" rIns="65023" bIns="0" rtlCol="0" anchor="b">
            <a:normAutofit/>
            <a:sp3d prstMaterial="matte"/>
          </a:bodyPr>
          <a:lstStyle>
            <a:lvl1pPr algn="l"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226" y="2479123"/>
            <a:ext cx="8420467" cy="648374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03" y="2460470"/>
            <a:ext cx="3511296" cy="6502400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4061493" y="0"/>
            <a:ext cx="65024" cy="206776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4061493" y="0"/>
            <a:ext cx="65024" cy="206776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221081"/>
            <a:ext cx="3591324" cy="1391514"/>
          </a:xfrm>
        </p:spPr>
        <p:txBody>
          <a:bodyPr lIns="104037" bIns="0" anchor="b">
            <a:sp3d prstMaterial="matte"/>
          </a:bodyPr>
          <a:lstStyle>
            <a:lvl1pPr algn="l"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9857" y="2111727"/>
            <a:ext cx="8885187" cy="7641873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086" y="2457907"/>
            <a:ext cx="3511296" cy="6502400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4086" y="1664614"/>
            <a:ext cx="3589325" cy="286106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61493" y="0"/>
            <a:ext cx="65024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4061493" y="0"/>
            <a:ext cx="65024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7594" y="1664614"/>
            <a:ext cx="7386726" cy="28610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860377" y="1664614"/>
            <a:ext cx="1043718" cy="286106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9385131" y="0"/>
            <a:ext cx="65024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9454489" y="0"/>
            <a:ext cx="3576321" cy="97536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390600"/>
            <a:ext cx="2709333" cy="832216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433494"/>
            <a:ext cx="8561493" cy="832216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5516" y="9070165"/>
            <a:ext cx="5456219" cy="519289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8" y="2692428"/>
            <a:ext cx="2705099" cy="6527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3328" y="2692428"/>
            <a:ext cx="2705099" cy="6527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01" y="533400"/>
            <a:ext cx="2908299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85725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428" y="2692428"/>
            <a:ext cx="2705099" cy="6527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13929" y="2692428"/>
            <a:ext cx="2705099" cy="6527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01" y="533400"/>
            <a:ext cx="2908299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85725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8" y="2692428"/>
            <a:ext cx="2705099" cy="6527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3328" y="2692428"/>
            <a:ext cx="2705099" cy="6527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8" y="5054601"/>
            <a:ext cx="2705099" cy="125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3328" y="5054601"/>
            <a:ext cx="2705099" cy="125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01" y="533400"/>
            <a:ext cx="2908299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85725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503"/>
            <a:ext cx="11703050" cy="6435725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503"/>
            <a:ext cx="5775324" cy="6435725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503"/>
            <a:ext cx="5775324" cy="6435725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503"/>
            <a:ext cx="11703050" cy="6435725"/>
          </a:xfrm>
          <a:prstGeom prst="rect">
            <a:avLst/>
          </a:prstGeom>
        </p:spPr>
        <p:txBody>
          <a:bodyPr vert="eaVert" lIns="91346" tIns="45671" rIns="91346" bIns="456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503"/>
            <a:ext cx="2925761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503"/>
            <a:ext cx="8624887" cy="6435725"/>
          </a:xfrm>
          <a:prstGeom prst="rect">
            <a:avLst/>
          </a:prstGeom>
        </p:spPr>
        <p:txBody>
          <a:bodyPr vert="eaVert" lIns="91346" tIns="45671" rIns="91346" bIns="456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503"/>
            <a:ext cx="11703050" cy="6435725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503"/>
            <a:ext cx="5775324" cy="6435725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503"/>
            <a:ext cx="5775324" cy="6435725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503"/>
            <a:ext cx="11703050" cy="6435725"/>
          </a:xfrm>
          <a:prstGeom prst="rect">
            <a:avLst/>
          </a:prstGeom>
        </p:spPr>
        <p:txBody>
          <a:bodyPr vert="eaVert" lIns="91346" tIns="45671" rIns="91346" bIns="456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533401"/>
            <a:ext cx="2925761" cy="817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533401"/>
            <a:ext cx="8624887" cy="8178800"/>
          </a:xfrm>
          <a:prstGeom prst="rect">
            <a:avLst/>
          </a:prstGeom>
        </p:spPr>
        <p:txBody>
          <a:bodyPr vert="eaVert" lIns="91346" tIns="45671" rIns="91346" bIns="456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346" tIns="45671" rIns="91346" bIns="4567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533400"/>
            <a:ext cx="5740400" cy="868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533400"/>
            <a:ext cx="5740400" cy="868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53"/>
            <a:ext cx="2925761" cy="8829675"/>
          </a:xfrm>
          <a:prstGeom prst="rect">
            <a:avLst/>
          </a:prstGeom>
        </p:spPr>
        <p:txBody>
          <a:bodyPr vert="eaVert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53"/>
            <a:ext cx="8624887" cy="8829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503"/>
            <a:ext cx="11703050" cy="6435725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346" tIns="45671" rIns="91346" bIns="4567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503"/>
            <a:ext cx="5775324" cy="6435725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503"/>
            <a:ext cx="5775324" cy="6435725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503"/>
            <a:ext cx="11703050" cy="6435725"/>
          </a:xfrm>
          <a:prstGeom prst="rect">
            <a:avLst/>
          </a:prstGeom>
        </p:spPr>
        <p:txBody>
          <a:bodyPr vert="eaVert" lIns="91346" tIns="45671" rIns="91346" bIns="456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  <a:prstGeom prst="rect">
            <a:avLst/>
          </a:prstGeom>
        </p:spPr>
        <p:txBody>
          <a:bodyPr vert="eaVert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  <a:prstGeom prst="rect">
            <a:avLst/>
          </a:prstGeom>
        </p:spPr>
        <p:txBody>
          <a:bodyPr vert="eaVert" lIns="91346" tIns="45671" rIns="91346" bIns="456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692428"/>
            <a:ext cx="5740400" cy="6527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692428"/>
            <a:ext cx="5740400" cy="6527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01" y="533400"/>
            <a:ext cx="2908299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85725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2.jpeg"/><Relationship Id="rId14" Type="http://schemas.openxmlformats.org/officeDocument/2006/relationships/image" Target="../media/image5.png"/><Relationship Id="rId15" Type="http://schemas.openxmlformats.org/officeDocument/2006/relationships/image" Target="../media/image3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4" Type="http://schemas.openxmlformats.org/officeDocument/2006/relationships/image" Target="../media/image5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4" Type="http://schemas.openxmlformats.org/officeDocument/2006/relationships/image" Target="../media/image5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5" Type="http://schemas.openxmlformats.org/officeDocument/2006/relationships/image" Target="../media/image5.png"/><Relationship Id="rId16" Type="http://schemas.openxmlformats.org/officeDocument/2006/relationships/image" Target="../media/image4.png"/><Relationship Id="rId17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5" Type="http://schemas.openxmlformats.org/officeDocument/2006/relationships/image" Target="../media/image5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5" Type="http://schemas.openxmlformats.org/officeDocument/2006/relationships/image" Target="../media/image5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80845">
            <a:off x="838200" y="4737100"/>
            <a:ext cx="52451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16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12999"/>
            <a:ext cx="5562600" cy="22098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title style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054601"/>
            <a:ext cx="55626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>
                <a:sym typeface="Bodoni SvtyTwo ITC TT-Book" charset="0"/>
              </a:rPr>
              <a:t>Second level</a:t>
            </a:r>
          </a:p>
          <a:p>
            <a:pPr lvl="2"/>
            <a:r>
              <a:rPr lang="en-US">
                <a:sym typeface="Bodoni SvtyTwo ITC TT-Book" charset="0"/>
              </a:rPr>
              <a:t>Third level</a:t>
            </a:r>
          </a:p>
          <a:p>
            <a:pPr lvl="3"/>
            <a:r>
              <a:rPr lang="en-US">
                <a:sym typeface="Bodoni SvtyTwo ITC TT-Book" charset="0"/>
              </a:rPr>
              <a:t>Fourth level</a:t>
            </a:r>
          </a:p>
          <a:p>
            <a:pPr lvl="4"/>
            <a:r>
              <a:rPr lang="en-US">
                <a:sym typeface="Bodoni SvtyTwo ITC TT-Book" charset="0"/>
              </a:rPr>
              <a:t>Fifth level</a:t>
            </a:r>
          </a:p>
        </p:txBody>
      </p:sp>
      <p:pic>
        <p:nvPicPr>
          <p:cNvPr id="25607" name="Picture 6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5400000">
            <a:off x="6378604" y="2147890"/>
            <a:ext cx="6769099" cy="539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342554" indent="-342554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742194" indent="-28545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141833" indent="-22836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598558" indent="-22836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055295" indent="-22836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"/>
          <p:cNvPicPr>
            <a:picLocks noChangeAspect="1" noChangeArrowheads="1"/>
          </p:cNvPicPr>
          <p:nvPr/>
        </p:nvPicPr>
        <p:blipFill>
          <a:blip r:embed="rId14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6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96201"/>
            <a:ext cx="116332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title style</a:t>
            </a:r>
          </a:p>
        </p:txBody>
      </p:sp>
      <p:sp>
        <p:nvSpPr>
          <p:cNvPr id="13619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686800"/>
            <a:ext cx="11633200" cy="634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>
                <a:sym typeface="Bodoni SvtyTwo ITC TT-Book" charset="0"/>
              </a:rPr>
              <a:t>Second level</a:t>
            </a:r>
          </a:p>
          <a:p>
            <a:pPr lvl="2"/>
            <a:r>
              <a:rPr lang="en-US">
                <a:sym typeface="Bodoni SvtyTwo ITC TT-Book" charset="0"/>
              </a:rPr>
              <a:t>Third level</a:t>
            </a:r>
          </a:p>
          <a:p>
            <a:pPr lvl="3"/>
            <a:r>
              <a:rPr lang="en-US">
                <a:sym typeface="Bodoni SvtyTwo ITC TT-Book" charset="0"/>
              </a:rPr>
              <a:t>Fourth level</a:t>
            </a:r>
          </a:p>
          <a:p>
            <a:pPr lvl="4"/>
            <a:r>
              <a:rPr lang="en-US">
                <a:sym typeface="Bodoni SvtyTwo ITC TT-Book" charset="0"/>
              </a:rPr>
              <a:t>Fifth level</a:t>
            </a:r>
          </a:p>
        </p:txBody>
      </p:sp>
      <p:pic>
        <p:nvPicPr>
          <p:cNvPr id="136198" name="Picture 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50928" y="520727"/>
            <a:ext cx="11277601" cy="72898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342554" indent="-342554" algn="ctr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742194" indent="-285457" algn="ctr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141833" indent="-228367" algn="ctr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598558" indent="-228367" algn="ctr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055295" indent="-228367" algn="ctr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456728" algn="ctr" rtl="0" fontAlgn="base">
        <a:lnSpc>
          <a:spcPct val="120000"/>
        </a:lnSpc>
        <a:spcBef>
          <a:spcPts val="2399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913462" algn="ctr" rtl="0" fontAlgn="base">
        <a:lnSpc>
          <a:spcPct val="120000"/>
        </a:lnSpc>
        <a:spcBef>
          <a:spcPts val="2399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1370192" algn="ctr" rtl="0" fontAlgn="base">
        <a:lnSpc>
          <a:spcPct val="120000"/>
        </a:lnSpc>
        <a:spcBef>
          <a:spcPts val="2399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1826928" algn="ctr" rtl="0" fontAlgn="base">
        <a:lnSpc>
          <a:spcPct val="120000"/>
        </a:lnSpc>
        <a:spcBef>
          <a:spcPts val="2399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2042162"/>
            <a:ext cx="13004800" cy="650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6" y="16"/>
            <a:ext cx="13004799" cy="203908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16747"/>
            <a:ext cx="11704320" cy="1779288"/>
          </a:xfrm>
          <a:prstGeom prst="rect">
            <a:avLst/>
          </a:prstGeom>
        </p:spPr>
        <p:txBody>
          <a:bodyPr vert="horz" lIns="129972" tIns="64986" rIns="64986" bIns="64986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524718"/>
            <a:ext cx="11704320" cy="6578644"/>
          </a:xfrm>
          <a:prstGeom prst="rect">
            <a:avLst/>
          </a:prstGeom>
        </p:spPr>
        <p:txBody>
          <a:bodyPr vert="horz" lIns="77982" tIns="129972" rIns="129972" bIns="64986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211732"/>
            <a:ext cx="3034453" cy="390144"/>
          </a:xfrm>
          <a:prstGeom prst="rect">
            <a:avLst/>
          </a:prstGeom>
        </p:spPr>
        <p:txBody>
          <a:bodyPr vert="horz" lIns="155968" tIns="64986" rIns="64986" bIns="0" rtlCol="0" anchor="b"/>
          <a:lstStyle>
            <a:lvl1pPr algn="l" eaLnBrk="1" latinLnBrk="0" hangingPunct="1">
              <a:defRPr kumimoji="0" sz="17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2/8/14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5515" y="9211732"/>
            <a:ext cx="7833200" cy="390144"/>
          </a:xfrm>
          <a:prstGeom prst="rect">
            <a:avLst/>
          </a:prstGeom>
        </p:spPr>
        <p:txBody>
          <a:bodyPr vert="horz" lIns="64986" tIns="64986" rIns="64986" bIns="0" rtlCol="0" anchor="b"/>
          <a:lstStyle>
            <a:lvl1pPr algn="l" eaLnBrk="1" latinLnBrk="0" hangingPunct="1">
              <a:defRPr kumimoji="0" sz="17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8474" y="9211732"/>
            <a:ext cx="1043718" cy="390144"/>
          </a:xfrm>
          <a:prstGeom prst="rect">
            <a:avLst/>
          </a:prstGeom>
        </p:spPr>
        <p:txBody>
          <a:bodyPr vert="horz" lIns="129972" tIns="64986" rIns="129972" bIns="0" rtlCol="0" anchor="b"/>
          <a:lstStyle>
            <a:lvl1pPr algn="r" eaLnBrk="1" latinLnBrk="0" hangingPunct="1">
              <a:defRPr kumimoji="0" sz="17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l" rtl="0" eaLnBrk="1" latinLnBrk="0" hangingPunct="1">
        <a:spcBef>
          <a:spcPct val="0"/>
        </a:spcBef>
        <a:buNone/>
        <a:defRPr kumimoji="0" sz="64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623869" indent="-454902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776" indent="-389919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416703" indent="-3249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637" indent="-259944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575" indent="-259944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313520" indent="-259944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457" indent="-259944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5393" indent="-259944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1337" indent="-259944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98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99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49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99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49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991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490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989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2042162"/>
            <a:ext cx="13004800" cy="650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3004799" cy="203908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16747"/>
            <a:ext cx="11704320" cy="1779288"/>
          </a:xfrm>
          <a:prstGeom prst="rect">
            <a:avLst/>
          </a:prstGeom>
        </p:spPr>
        <p:txBody>
          <a:bodyPr vert="horz" lIns="130046" tIns="65023" rIns="65023" bIns="65023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524717"/>
            <a:ext cx="11704320" cy="6578644"/>
          </a:xfrm>
          <a:prstGeom prst="rect">
            <a:avLst/>
          </a:prstGeom>
        </p:spPr>
        <p:txBody>
          <a:bodyPr vert="horz" lIns="78028" tIns="130046" rIns="130046" bIns="65023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211732"/>
            <a:ext cx="3034453" cy="390144"/>
          </a:xfrm>
          <a:prstGeom prst="rect">
            <a:avLst/>
          </a:prstGeom>
        </p:spPr>
        <p:txBody>
          <a:bodyPr vert="horz" lIns="156055" tIns="65023" rIns="65023" bIns="0" rtlCol="0" anchor="b"/>
          <a:lstStyle>
            <a:lvl1pPr algn="l" eaLnBrk="1" latinLnBrk="0" hangingPunct="1">
              <a:defRPr kumimoji="0" sz="17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2/8/14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5515" y="9211732"/>
            <a:ext cx="7833200" cy="390144"/>
          </a:xfrm>
          <a:prstGeom prst="rect">
            <a:avLst/>
          </a:prstGeom>
        </p:spPr>
        <p:txBody>
          <a:bodyPr vert="horz" lIns="65023" tIns="65023" rIns="65023" bIns="0" rtlCol="0" anchor="b"/>
          <a:lstStyle>
            <a:lvl1pPr algn="l" eaLnBrk="1" latinLnBrk="0" hangingPunct="1">
              <a:defRPr kumimoji="0" sz="17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8474" y="9211732"/>
            <a:ext cx="1043718" cy="390144"/>
          </a:xfrm>
          <a:prstGeom prst="rect">
            <a:avLst/>
          </a:prstGeom>
        </p:spPr>
        <p:txBody>
          <a:bodyPr vert="horz" lIns="130046" tIns="65023" rIns="130046" bIns="0" rtlCol="0" anchor="b"/>
          <a:lstStyle>
            <a:lvl1pPr algn="r" eaLnBrk="1" latinLnBrk="0" hangingPunct="1">
              <a:defRPr kumimoji="0" sz="17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31" r:id="rId2"/>
    <p:sldLayoutId id="2147484632" r:id="rId3"/>
    <p:sldLayoutId id="2147484633" r:id="rId4"/>
    <p:sldLayoutId id="214748463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640" r:id="rId11"/>
  </p:sldLayoutIdLst>
  <p:txStyles>
    <p:titleStyle>
      <a:lvl1pPr algn="l" rtl="0" eaLnBrk="1" latinLnBrk="0" hangingPunct="1">
        <a:spcBef>
          <a:spcPct val="0"/>
        </a:spcBef>
        <a:buNone/>
        <a:defRPr kumimoji="0" sz="64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624221" indent="-455161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368" indent="-39013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417501" indent="-325115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729611" indent="-260092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717" indent="-260092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314818" indent="-260092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19" indent="-260092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7020" indent="-260092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122" indent="-260092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14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" y="1993903"/>
            <a:ext cx="12928600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11633200" cy="1155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title style</a:t>
            </a:r>
          </a:p>
        </p:txBody>
      </p:sp>
      <p:sp>
        <p:nvSpPr>
          <p:cNvPr id="3789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92428"/>
            <a:ext cx="5562600" cy="6527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>
                <a:sym typeface="Bodoni SvtyTwo ITC TT-Book" charset="0"/>
              </a:rPr>
              <a:t>Second level</a:t>
            </a:r>
          </a:p>
          <a:p>
            <a:pPr lvl="2"/>
            <a:r>
              <a:rPr lang="en-US">
                <a:sym typeface="Bodoni SvtyTwo ITC TT-Book" charset="0"/>
              </a:rPr>
              <a:t>Third level</a:t>
            </a:r>
          </a:p>
          <a:p>
            <a:pPr lvl="3"/>
            <a:r>
              <a:rPr lang="en-US">
                <a:sym typeface="Bodoni SvtyTwo ITC TT-Book" charset="0"/>
              </a:rPr>
              <a:t>Fourth level</a:t>
            </a:r>
          </a:p>
          <a:p>
            <a:pPr lvl="4"/>
            <a:r>
              <a:rPr lang="en-US">
                <a:sym typeface="Bodoni SvtyTwo ITC TT-Book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570909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964213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08255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852302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296341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753083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09804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666545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23272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14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" y="1993903"/>
            <a:ext cx="12928600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11633200" cy="1155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title style</a:t>
            </a:r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2" y="2692428"/>
            <a:ext cx="5562600" cy="6527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>
                <a:sym typeface="Bodoni SvtyTwo ITC TT-Book" charset="0"/>
              </a:rPr>
              <a:t>Second level</a:t>
            </a:r>
          </a:p>
          <a:p>
            <a:pPr lvl="2"/>
            <a:r>
              <a:rPr lang="en-US">
                <a:sym typeface="Bodoni SvtyTwo ITC TT-Book" charset="0"/>
              </a:rPr>
              <a:t>Third level</a:t>
            </a:r>
          </a:p>
          <a:p>
            <a:pPr lvl="3"/>
            <a:r>
              <a:rPr lang="en-US">
                <a:sym typeface="Bodoni SvtyTwo ITC TT-Book" charset="0"/>
              </a:rPr>
              <a:t>Fourth level</a:t>
            </a:r>
          </a:p>
          <a:p>
            <a:pPr lvl="4"/>
            <a:r>
              <a:rPr lang="en-US">
                <a:sym typeface="Bodoni SvtyTwo ITC TT-Book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570909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964213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08255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852302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296341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753083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09804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666545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23272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92428"/>
            <a:ext cx="5562600" cy="6527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>
                <a:sym typeface="Bodoni SvtyTwo ITC TT-Book" charset="0"/>
              </a:rPr>
              <a:t>Second level</a:t>
            </a:r>
          </a:p>
          <a:p>
            <a:pPr lvl="2"/>
            <a:r>
              <a:rPr lang="en-US">
                <a:sym typeface="Bodoni SvtyTwo ITC TT-Book" charset="0"/>
              </a:rPr>
              <a:t>Third level</a:t>
            </a:r>
          </a:p>
          <a:p>
            <a:pPr lvl="3"/>
            <a:r>
              <a:rPr lang="en-US">
                <a:sym typeface="Bodoni SvtyTwo ITC TT-Book" charset="0"/>
              </a:rPr>
              <a:t>Fourth level</a:t>
            </a:r>
          </a:p>
          <a:p>
            <a:pPr lvl="4"/>
            <a:r>
              <a:rPr lang="en-US">
                <a:sym typeface="Bodoni SvtyTwo ITC TT-Book" charset="0"/>
              </a:rPr>
              <a:t>Fifth level</a:t>
            </a: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15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" y="1993903"/>
            <a:ext cx="12928600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247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11633200" cy="1155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title style</a:t>
            </a:r>
          </a:p>
        </p:txBody>
      </p:sp>
      <p:pic>
        <p:nvPicPr>
          <p:cNvPr id="62471" name="Picture 6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5400000">
            <a:off x="6378604" y="3227388"/>
            <a:ext cx="6769099" cy="539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570909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964213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08255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852302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296341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753083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09804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666545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23272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15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475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149601"/>
            <a:ext cx="11633200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342554" indent="-342554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742194" indent="-28545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141833" indent="-22836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598558" indent="-22836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055295" indent="-22836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15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70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11633200" cy="1155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title style</a:t>
            </a:r>
          </a:p>
        </p:txBody>
      </p:sp>
      <p:pic>
        <p:nvPicPr>
          <p:cNvPr id="87045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" y="1993903"/>
            <a:ext cx="12928600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570909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1014966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59018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903047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347087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803827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60561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717288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74033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15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33400"/>
            <a:ext cx="11633200" cy="868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>
                <a:sym typeface="Bodoni SvtyTwo ITC TT-Book" charset="0"/>
              </a:rPr>
              <a:t>Second level</a:t>
            </a:r>
          </a:p>
          <a:p>
            <a:pPr lvl="2"/>
            <a:r>
              <a:rPr lang="en-US">
                <a:sym typeface="Bodoni SvtyTwo ITC TT-Book" charset="0"/>
              </a:rPr>
              <a:t>Third level</a:t>
            </a:r>
          </a:p>
          <a:p>
            <a:pPr lvl="3"/>
            <a:r>
              <a:rPr lang="en-US">
                <a:sym typeface="Bodoni SvtyTwo ITC TT-Book" charset="0"/>
              </a:rPr>
              <a:t>Fourth level</a:t>
            </a:r>
          </a:p>
          <a:p>
            <a:pPr lvl="4"/>
            <a:r>
              <a:rPr lang="en-US">
                <a:sym typeface="Bodoni SvtyTwo ITC TT-Book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570909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964213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08255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852302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296341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753083" indent="-570909" algn="l" rtl="0" fontAlgn="base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09804" indent="-570909" algn="l" rtl="0" fontAlgn="base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666545" indent="-570909" algn="l" rtl="0" fontAlgn="base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23272" indent="-570909" algn="l" rtl="0" fontAlgn="base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15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570909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1014966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59018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903047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347087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803827" indent="-570909" algn="l" rtl="0" fontAlgn="base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60561" indent="-570909" algn="l" rtl="0" fontAlgn="base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717288" indent="-570909" algn="l" rtl="0" fontAlgn="base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74033" indent="-570909" algn="l" rtl="0" fontAlgn="base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15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390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11633200" cy="1155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title style</a:t>
            </a:r>
          </a:p>
        </p:txBody>
      </p:sp>
      <p:sp>
        <p:nvSpPr>
          <p:cNvPr id="12390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92428"/>
            <a:ext cx="11633200" cy="6527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>
                <a:sym typeface="Bodoni SvtyTwo ITC TT-Book" charset="0"/>
              </a:rPr>
              <a:t>Second level</a:t>
            </a:r>
          </a:p>
          <a:p>
            <a:pPr lvl="2"/>
            <a:r>
              <a:rPr lang="en-US">
                <a:sym typeface="Bodoni SvtyTwo ITC TT-Book" charset="0"/>
              </a:rPr>
              <a:t>Third level</a:t>
            </a:r>
          </a:p>
          <a:p>
            <a:pPr lvl="3"/>
            <a:r>
              <a:rPr lang="en-US">
                <a:sym typeface="Bodoni SvtyTwo ITC TT-Book" charset="0"/>
              </a:rPr>
              <a:t>Fourth level</a:t>
            </a:r>
          </a:p>
          <a:p>
            <a:pPr lvl="4"/>
            <a:r>
              <a:rPr lang="en-US">
                <a:sym typeface="Bodoni SvtyTwo ITC TT-Book" charset="0"/>
              </a:rPr>
              <a:t>Fifth level</a:t>
            </a:r>
          </a:p>
        </p:txBody>
      </p:sp>
      <p:pic>
        <p:nvPicPr>
          <p:cNvPr id="123910" name="Picture 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" y="1993903"/>
            <a:ext cx="12928600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570909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964213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08255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852302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296341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753083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09804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666545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23272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jeg-jeTUBs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bcthompson.weebly.com" TargetMode="External"/><Relationship Id="rId4" Type="http://schemas.openxmlformats.org/officeDocument/2006/relationships/hyperlink" Target="http://thinkdifferentlyinabc.weebly.com/" TargetMode="External"/><Relationship Id="rId5" Type="http://schemas.openxmlformats.org/officeDocument/2006/relationships/hyperlink" Target="http://margietyner.net" TargetMode="External"/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y Smiling with a 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76200"/>
            <a:ext cx="2984500" cy="4724400"/>
          </a:xfrm>
          <a:prstGeom prst="rect">
            <a:avLst/>
          </a:prstGeom>
        </p:spPr>
      </p:pic>
      <p:sp>
        <p:nvSpPr>
          <p:cNvPr id="156675" name="Rectangle 1"/>
          <p:cNvSpPr>
            <a:spLocks noGrp="1" noChangeArrowheads="1"/>
          </p:cNvSpPr>
          <p:nvPr>
            <p:ph type="title"/>
          </p:nvPr>
        </p:nvSpPr>
        <p:spPr>
          <a:xfrm>
            <a:off x="4140199" y="533400"/>
            <a:ext cx="8204199" cy="11557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What Is The Difference?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4000" y="4806879"/>
          <a:ext cx="12598401" cy="3346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467"/>
                <a:gridCol w="4199467"/>
                <a:gridCol w="4199467"/>
              </a:tblGrid>
              <a:tr h="1078901"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Bright Child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Gifted Learner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Creative</a:t>
                      </a:r>
                      <a:r>
                        <a:rPr lang="en-US" sz="4300" baseline="0" dirty="0" smtClean="0"/>
                        <a:t> Learner</a:t>
                      </a:r>
                      <a:endParaRPr lang="en-US" sz="4300" dirty="0"/>
                    </a:p>
                  </a:txBody>
                  <a:tcPr/>
                </a:tc>
              </a:tr>
              <a:tr h="2267620"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Listens with interest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Expresses strong opinions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Shares conflicting opinions</a:t>
                      </a:r>
                      <a:endParaRPr lang="en-US" sz="4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loud 3"/>
          <p:cNvSpPr/>
          <p:nvPr/>
        </p:nvSpPr>
        <p:spPr>
          <a:xfrm>
            <a:off x="254000" y="7467605"/>
            <a:ext cx="3911599" cy="220979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0" tIns="45710" rIns="91420" bIns="45710"/>
          <a:lstStyle/>
          <a:p>
            <a:r>
              <a:rPr lang="en-US" dirty="0" smtClean="0"/>
              <a:t>“What do you really want?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368800" y="7162802"/>
            <a:ext cx="4191000" cy="2438398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0" tIns="45710" rIns="91420" bIns="45710"/>
          <a:lstStyle/>
          <a:p>
            <a:r>
              <a:rPr lang="en-US" dirty="0" smtClean="0"/>
              <a:t>Yes, but what I would really like to do is…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9144000" y="7620001"/>
            <a:ext cx="3759200" cy="2057399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0" tIns="45710" rIns="91420" bIns="45710"/>
          <a:lstStyle/>
          <a:p>
            <a:r>
              <a:rPr lang="en-US" dirty="0" smtClean="0"/>
              <a:t>But, what about …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1"/>
          <p:cNvSpPr>
            <a:spLocks noGrp="1" noChangeArrowheads="1"/>
          </p:cNvSpPr>
          <p:nvPr>
            <p:ph type="title"/>
          </p:nvPr>
        </p:nvSpPr>
        <p:spPr>
          <a:xfrm>
            <a:off x="711199" y="533400"/>
            <a:ext cx="11633200" cy="1155701"/>
          </a:xfrm>
        </p:spPr>
        <p:txBody>
          <a:bodyPr/>
          <a:lstStyle/>
          <a:p>
            <a:pPr eaLnBrk="1" hangingPunct="1"/>
            <a:r>
              <a:rPr lang="en-US"/>
              <a:t>What Is The Difference?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5" y="2209800"/>
          <a:ext cx="12598401" cy="259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467"/>
                <a:gridCol w="4199467"/>
                <a:gridCol w="4199467"/>
              </a:tblGrid>
              <a:tr h="950394"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Bright Child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Gifted Learner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Creative</a:t>
                      </a:r>
                      <a:r>
                        <a:rPr lang="en-US" sz="4300" baseline="0" dirty="0" smtClean="0"/>
                        <a:t> Learner</a:t>
                      </a:r>
                      <a:endParaRPr lang="en-US" sz="4300" dirty="0"/>
                    </a:p>
                  </a:txBody>
                  <a:tcPr/>
                </a:tc>
              </a:tr>
              <a:tr h="1640405"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Learns with ease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Already knows material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Wonders about other possibilities</a:t>
                      </a:r>
                      <a:endParaRPr lang="en-US" sz="4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0" y="4648200"/>
            <a:ext cx="4216400" cy="2057399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0" tIns="45710" rIns="91420" bIns="45710"/>
          <a:lstStyle/>
          <a:p>
            <a:r>
              <a:rPr lang="en-US" dirty="0" smtClean="0"/>
              <a:t>Oh, I know the answer!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4216399" y="4648206"/>
            <a:ext cx="4216400" cy="2057399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0" tIns="45710" rIns="91420" bIns="45710"/>
          <a:lstStyle/>
          <a:p>
            <a:r>
              <a:rPr lang="en-US" dirty="0" smtClean="0"/>
              <a:t>Yes, but did you know…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8483599" y="4800605"/>
            <a:ext cx="4216400" cy="2057399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0" tIns="45710" rIns="91420" bIns="45710"/>
          <a:lstStyle/>
          <a:p>
            <a:r>
              <a:rPr lang="en-US" dirty="0" smtClean="0"/>
              <a:t>But, what if…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1"/>
          <p:cNvSpPr>
            <a:spLocks noGrp="1" noChangeArrowheads="1"/>
          </p:cNvSpPr>
          <p:nvPr>
            <p:ph type="title"/>
          </p:nvPr>
        </p:nvSpPr>
        <p:spPr>
          <a:xfrm>
            <a:off x="711199" y="533400"/>
            <a:ext cx="11633200" cy="1155701"/>
          </a:xfrm>
        </p:spPr>
        <p:txBody>
          <a:bodyPr/>
          <a:lstStyle/>
          <a:p>
            <a:pPr eaLnBrk="1" hangingPunct="1"/>
            <a:r>
              <a:rPr lang="en-US"/>
              <a:t>What Is The Difference?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199" y="5638800"/>
          <a:ext cx="970280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1"/>
                <a:gridCol w="2819400"/>
                <a:gridCol w="3962400"/>
              </a:tblGrid>
              <a:tr h="939612"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Bright Child</a:t>
                      </a:r>
                      <a:endParaRPr lang="en-US" sz="43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Gifted Learner</a:t>
                      </a:r>
                      <a:endParaRPr lang="en-US" sz="43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Creative</a:t>
                      </a:r>
                      <a:r>
                        <a:rPr lang="en-US" sz="4300" baseline="0" dirty="0" smtClean="0"/>
                        <a:t> Learner</a:t>
                      </a:r>
                      <a:endParaRPr lang="en-US" sz="43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32188"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Enjoys and gets along well with peers</a:t>
                      </a:r>
                      <a:endParaRPr lang="en-US" sz="4300" dirty="0"/>
                    </a:p>
                  </a:txBody>
                  <a:tcPr>
                    <a:solidFill>
                      <a:srgbClr val="FF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Prefers adults</a:t>
                      </a:r>
                      <a:endParaRPr lang="en-US" sz="4300" dirty="0"/>
                    </a:p>
                  </a:txBody>
                  <a:tcPr>
                    <a:solidFill>
                      <a:srgbClr val="FF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May prefer to be alone or with a creative peer</a:t>
                      </a:r>
                      <a:endParaRPr lang="en-US" sz="4300" dirty="0"/>
                    </a:p>
                  </a:txBody>
                  <a:tcPr>
                    <a:solidFill>
                      <a:srgbClr val="FFEDD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Boy with a ca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0" y="2404533"/>
            <a:ext cx="3149600" cy="734906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1"/>
          <p:cNvSpPr>
            <a:spLocks noGrp="1" noChangeArrowheads="1"/>
          </p:cNvSpPr>
          <p:nvPr>
            <p:ph type="title"/>
          </p:nvPr>
        </p:nvSpPr>
        <p:spPr>
          <a:xfrm>
            <a:off x="711199" y="533400"/>
            <a:ext cx="11633200" cy="1155701"/>
          </a:xfrm>
        </p:spPr>
        <p:txBody>
          <a:bodyPr/>
          <a:lstStyle/>
          <a:p>
            <a:pPr eaLnBrk="1" hangingPunct="1"/>
            <a:r>
              <a:rPr lang="en-US"/>
              <a:t>What Is The Difference?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7800" y="5105400"/>
          <a:ext cx="12598401" cy="4587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4741334"/>
                <a:gridCol w="4199467"/>
              </a:tblGrid>
              <a:tr h="914395"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Bright Child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Gifted Learner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Creative</a:t>
                      </a:r>
                      <a:r>
                        <a:rPr lang="en-US" sz="4300" baseline="0" dirty="0" smtClean="0"/>
                        <a:t> Learner</a:t>
                      </a:r>
                      <a:endParaRPr lang="en-US" sz="4300" dirty="0"/>
                    </a:p>
                  </a:txBody>
                  <a:tcPr/>
                </a:tc>
              </a:tr>
              <a:tr h="3673007"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Usually earns</a:t>
                      </a:r>
                      <a:r>
                        <a:rPr lang="en-US" sz="4300" baseline="0" dirty="0" smtClean="0"/>
                        <a:t> good grades in all subjects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May make good grades without effort or</a:t>
                      </a:r>
                      <a:r>
                        <a:rPr lang="en-US" sz="4300" baseline="0" dirty="0" smtClean="0"/>
                        <a:t> they may not be motivated by grades at all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May not be motivated by grades</a:t>
                      </a:r>
                      <a:endParaRPr lang="en-US" sz="43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Girl finger painting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00" y="-381000"/>
            <a:ext cx="3968542" cy="55626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711199" y="2"/>
            <a:ext cx="11633200" cy="2311400"/>
          </a:xfrm>
        </p:spPr>
        <p:txBody>
          <a:bodyPr/>
          <a:lstStyle/>
          <a:p>
            <a:r>
              <a:rPr lang="en-US" dirty="0" smtClean="0"/>
              <a:t>Increasing Depth &amp; Complexity</a:t>
            </a: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>
          <a:xfrm>
            <a:off x="635000" y="2514600"/>
            <a:ext cx="11633200" cy="6096000"/>
          </a:xfrm>
        </p:spPr>
        <p:txBody>
          <a:bodyPr/>
          <a:lstStyle/>
          <a:p>
            <a:r>
              <a:rPr lang="en-US" dirty="0" smtClean="0"/>
              <a:t>Purposeful Instruction</a:t>
            </a:r>
          </a:p>
          <a:p>
            <a:r>
              <a:rPr lang="en-US" dirty="0" smtClean="0"/>
              <a:t>Keep doing what works</a:t>
            </a:r>
          </a:p>
          <a:p>
            <a:r>
              <a:rPr lang="en-US" dirty="0" smtClean="0"/>
              <a:t>Example from Alabama COS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5105400"/>
            <a:ext cx="9906000" cy="40990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711199" y="2"/>
            <a:ext cx="11633200" cy="2311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 smtClean="0"/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>
          <a:xfrm>
            <a:off x="635000" y="2514600"/>
            <a:ext cx="11633200" cy="6096000"/>
          </a:xfrm>
        </p:spPr>
        <p:txBody>
          <a:bodyPr/>
          <a:lstStyle/>
          <a:p>
            <a:r>
              <a:rPr lang="en-US" dirty="0" smtClean="0"/>
              <a:t>With prompting and support, retell familiar stories, including key details. [RL.K.2]</a:t>
            </a:r>
            <a:endParaRPr lang="en-US" dirty="0" smtClean="0"/>
          </a:p>
          <a:p>
            <a:r>
              <a:rPr lang="en-US" dirty="0" smtClean="0"/>
              <a:t>Use a combination of drawing, dictating, and writing to narrate a single event or several loosely linked events, tell about the events in the order in which they occurred, and provide a reaction to what happened. [W.K.3]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33000"/>
          <a:stretch>
            <a:fillRect/>
          </a:stretch>
        </p:blipFill>
        <p:spPr>
          <a:xfrm>
            <a:off x="4826000" y="0"/>
            <a:ext cx="7391400" cy="20492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Retell a familiar story, changing key details, characters, and sequence of events.</a:t>
            </a:r>
          </a:p>
          <a:p>
            <a:r>
              <a:rPr lang="en-US" dirty="0" smtClean="0"/>
              <a:t>Use a combination of drawing and writing to tell a story that is similar to a familiar story. </a:t>
            </a:r>
          </a:p>
          <a:p>
            <a:pPr>
              <a:buNone/>
            </a:pPr>
            <a:r>
              <a:rPr lang="en-US" dirty="0" smtClean="0"/>
              <a:t>Example: </a:t>
            </a:r>
          </a:p>
          <a:p>
            <a:pPr>
              <a:buNone/>
            </a:pPr>
            <a:r>
              <a:rPr lang="en-US" dirty="0" smtClean="0"/>
              <a:t>Humpty Dumpty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/>
          <p:cNvSpPr>
            <a:spLocks noGrp="1" noChangeArrowheads="1"/>
          </p:cNvSpPr>
          <p:nvPr>
            <p:ph type="title"/>
          </p:nvPr>
        </p:nvSpPr>
        <p:spPr>
          <a:xfrm>
            <a:off x="650240" y="221081"/>
            <a:ext cx="7757160" cy="1781658"/>
          </a:xfrm>
        </p:spPr>
        <p:txBody>
          <a:bodyPr/>
          <a:lstStyle/>
          <a:p>
            <a:pPr eaLnBrk="1" hangingPunct="1"/>
            <a:r>
              <a:rPr lang="en-US" dirty="0" smtClean="0"/>
              <a:t>Adventures </a:t>
            </a:r>
            <a:r>
              <a:rPr lang="en-US" dirty="0" smtClean="0"/>
              <a:t>Program </a:t>
            </a:r>
            <a:endParaRPr lang="en-US" dirty="0"/>
          </a:p>
        </p:txBody>
      </p:sp>
      <p:sp>
        <p:nvSpPr>
          <p:cNvPr id="155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73302"/>
            <a:ext cx="11633200" cy="2806700"/>
          </a:xfrm>
        </p:spPr>
        <p:txBody>
          <a:bodyPr>
            <a:normAutofit/>
          </a:bodyPr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dirty="0" smtClean="0"/>
              <a:t>Gifted students receive </a:t>
            </a:r>
            <a:r>
              <a:rPr lang="en-US" dirty="0"/>
              <a:t>services one day per week in </a:t>
            </a:r>
            <a:r>
              <a:rPr lang="en-US" dirty="0" smtClean="0"/>
              <a:t>a five hour </a:t>
            </a:r>
            <a:r>
              <a:rPr lang="en-US" dirty="0"/>
              <a:t>“Pull Out” Program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11209" y="4419599"/>
            <a:ext cx="5714999" cy="5029200"/>
            <a:chOff x="1638300" y="5270500"/>
            <a:chExt cx="4635500" cy="4165600"/>
          </a:xfrm>
          <a:noFill/>
        </p:grpSpPr>
        <p:sp>
          <p:nvSpPr>
            <p:cNvPr id="155652" name="Oval 4"/>
            <p:cNvSpPr>
              <a:spLocks/>
            </p:cNvSpPr>
            <p:nvPr/>
          </p:nvSpPr>
          <p:spPr bwMode="auto">
            <a:xfrm>
              <a:off x="1638300" y="5270500"/>
              <a:ext cx="3035300" cy="30353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653" name="Oval 5"/>
            <p:cNvSpPr>
              <a:spLocks/>
            </p:cNvSpPr>
            <p:nvPr/>
          </p:nvSpPr>
          <p:spPr bwMode="auto">
            <a:xfrm>
              <a:off x="3238500" y="5270500"/>
              <a:ext cx="3035300" cy="30353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654" name="Oval 6"/>
            <p:cNvSpPr>
              <a:spLocks/>
            </p:cNvSpPr>
            <p:nvPr/>
          </p:nvSpPr>
          <p:spPr bwMode="auto">
            <a:xfrm>
              <a:off x="2387600" y="6400800"/>
              <a:ext cx="3035300" cy="30353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655" name="Rectangle 7"/>
            <p:cNvSpPr>
              <a:spLocks/>
            </p:cNvSpPr>
            <p:nvPr/>
          </p:nvSpPr>
          <p:spPr bwMode="auto">
            <a:xfrm>
              <a:off x="1801813" y="6409968"/>
              <a:ext cx="1081087" cy="235665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ea typeface="Bodoni SvtyTwo ITC TT-Book" charset="0"/>
                  <a:cs typeface="Bodoni SvtyTwo ITC TT-Book" charset="0"/>
                </a:rPr>
                <a:t>Intellectual</a:t>
              </a:r>
            </a:p>
          </p:txBody>
        </p:sp>
        <p:sp>
          <p:nvSpPr>
            <p:cNvPr id="155656" name="Rectangle 8"/>
            <p:cNvSpPr>
              <a:spLocks/>
            </p:cNvSpPr>
            <p:nvPr/>
          </p:nvSpPr>
          <p:spPr bwMode="auto">
            <a:xfrm>
              <a:off x="5035550" y="6409968"/>
              <a:ext cx="838200" cy="235665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ea typeface="Bodoni SvtyTwo ITC TT-Book" charset="0"/>
                  <a:cs typeface="Bodoni SvtyTwo ITC TT-Book" charset="0"/>
                </a:rPr>
                <a:t>Creative</a:t>
              </a:r>
            </a:p>
          </p:txBody>
        </p:sp>
        <p:sp>
          <p:nvSpPr>
            <p:cNvPr id="155657" name="Rectangle 9"/>
            <p:cNvSpPr>
              <a:spLocks/>
            </p:cNvSpPr>
            <p:nvPr/>
          </p:nvSpPr>
          <p:spPr bwMode="auto">
            <a:xfrm>
              <a:off x="3492500" y="8568967"/>
              <a:ext cx="850900" cy="235665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ea typeface="Bodoni SvtyTwo ITC TT-Book" charset="0"/>
                  <a:cs typeface="Bodoni SvtyTwo ITC TT-Book" charset="0"/>
                </a:rPr>
                <a:t>Practical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88200" y="5334000"/>
            <a:ext cx="533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Services usually provided for students in 3</a:t>
            </a:r>
            <a:r>
              <a:rPr lang="en-US" baseline="30000" dirty="0" smtClean="0"/>
              <a:t>rd</a:t>
            </a:r>
            <a:r>
              <a:rPr lang="en-US" dirty="0" smtClean="0"/>
              <a:t> through 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88200" y="76200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Child Find Activities begin in 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711199" y="2"/>
            <a:ext cx="11633200" cy="2311400"/>
          </a:xfrm>
        </p:spPr>
        <p:txBody>
          <a:bodyPr/>
          <a:lstStyle/>
          <a:p>
            <a:r>
              <a:rPr lang="en-US" dirty="0" smtClean="0"/>
              <a:t>Identification of Gifted Students</a:t>
            </a: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>
          <a:xfrm>
            <a:off x="711199" y="2514600"/>
            <a:ext cx="11633200" cy="6096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Students may be referred by: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Teacher Referrals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Parent </a:t>
            </a:r>
            <a:r>
              <a:rPr lang="en-US" dirty="0" smtClean="0"/>
              <a:t>Referrals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Once referred: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Testing conducted by Psychometrist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Collect Work Samples &amp; Products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Second Grade </a:t>
            </a:r>
            <a:r>
              <a:rPr lang="en-US" dirty="0"/>
              <a:t>Child Find</a:t>
            </a:r>
          </a:p>
        </p:txBody>
      </p:sp>
      <p:pic>
        <p:nvPicPr>
          <p:cNvPr id="150532" name="Picture 4" descr="Screen Shot 2013-04-02 at 9.08.46 PM.png"/>
          <p:cNvPicPr>
            <a:picLocks noChangeAspect="1"/>
          </p:cNvPicPr>
          <p:nvPr/>
        </p:nvPicPr>
        <p:blipFill>
          <a:blip r:embed="rId2"/>
          <a:srcRect l="26024" t="22829" r="34699" b="35122"/>
          <a:stretch>
            <a:fillRect/>
          </a:stretch>
        </p:blipFill>
        <p:spPr bwMode="auto">
          <a:xfrm rot="1847927">
            <a:off x="4053458" y="7504560"/>
            <a:ext cx="2239832" cy="169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5"/>
          <p:cNvPicPr>
            <a:picLocks noChangeAspect="1"/>
          </p:cNvPicPr>
          <p:nvPr/>
        </p:nvPicPr>
        <p:blipFill>
          <a:blip r:embed="rId3"/>
          <a:srcRect t="22050" b="27000"/>
          <a:stretch>
            <a:fillRect/>
          </a:stretch>
        </p:blipFill>
        <p:spPr bwMode="auto">
          <a:xfrm>
            <a:off x="8559800" y="4381678"/>
            <a:ext cx="4445009" cy="537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1600" y="2209799"/>
            <a:ext cx="12903200" cy="5181601"/>
          </a:xfrm>
          <a:prstGeom prst="rect">
            <a:avLst/>
          </a:prstGeom>
        </p:spPr>
        <p:txBody>
          <a:bodyPr vert="horz" lIns="77982" tIns="129972" rIns="129972" bIns="64986" rtlCol="0">
            <a:normAutofit/>
          </a:bodyPr>
          <a:lstStyle/>
          <a:p>
            <a:pPr marL="623869" marR="0" lvl="0" indent="-45490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Teachers and Gifted Education Teachers collaborate to identify students to submit for testing</a:t>
            </a:r>
          </a:p>
          <a:p>
            <a:pPr marL="1460055" marR="0" lvl="2" indent="-32493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Creative thinking activities</a:t>
            </a:r>
          </a:p>
          <a:p>
            <a:pPr marL="1460055" marR="0" lvl="2" indent="-32493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 work samples</a:t>
            </a:r>
          </a:p>
          <a:p>
            <a:pPr marL="1460055" marR="0" lvl="2" indent="-32493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to know the children</a:t>
            </a: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>
          <a:xfrm>
            <a:off x="635000" y="304825"/>
            <a:ext cx="6477000" cy="15240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Agenda</a:t>
            </a:r>
          </a:p>
        </p:txBody>
      </p:sp>
      <p:sp>
        <p:nvSpPr>
          <p:cNvPr id="152579" name="Content Placeholder 2"/>
          <p:cNvSpPr>
            <a:spLocks noGrp="1"/>
          </p:cNvSpPr>
          <p:nvPr>
            <p:ph idx="1"/>
          </p:nvPr>
        </p:nvSpPr>
        <p:spPr>
          <a:xfrm>
            <a:off x="177802" y="3352800"/>
            <a:ext cx="12826999" cy="5791200"/>
          </a:xfrm>
        </p:spPr>
        <p:txBody>
          <a:bodyPr>
            <a:normAutofit/>
          </a:bodyPr>
          <a:lstStyle/>
          <a:p>
            <a:pPr>
              <a:spcAft>
                <a:spcPts val="4800"/>
              </a:spcAft>
              <a:buFontTx/>
              <a:buChar char="•"/>
            </a:pPr>
            <a:r>
              <a:rPr lang="en-US" sz="4000" dirty="0" smtClean="0">
                <a:latin typeface="Gujarati Sangam MN"/>
                <a:cs typeface="Gujarati Sangam MN"/>
              </a:rPr>
              <a:t>Traits of Young Gifted Students</a:t>
            </a:r>
          </a:p>
          <a:p>
            <a:pPr>
              <a:spcAft>
                <a:spcPts val="4800"/>
              </a:spcAft>
              <a:buFontTx/>
              <a:buChar char="•"/>
            </a:pPr>
            <a:r>
              <a:rPr lang="en-US" sz="4000" dirty="0" smtClean="0">
                <a:latin typeface="Gujarati Sangam MN"/>
                <a:cs typeface="Gujarati Sangam MN"/>
              </a:rPr>
              <a:t>Identification of Gifted Students in Alabama</a:t>
            </a:r>
          </a:p>
          <a:p>
            <a:pPr>
              <a:spcAft>
                <a:spcPts val="4800"/>
              </a:spcAft>
              <a:buFontTx/>
              <a:buChar char="•"/>
            </a:pPr>
            <a:r>
              <a:rPr lang="en-US" sz="4000" dirty="0" smtClean="0">
                <a:latin typeface="Gujarati Sangam MN"/>
                <a:cs typeface="Gujarati Sangam MN"/>
              </a:rPr>
              <a:t>Ideas for Depth and Complexity</a:t>
            </a:r>
          </a:p>
          <a:p>
            <a:pPr>
              <a:spcAft>
                <a:spcPts val="4800"/>
              </a:spcAft>
              <a:buFontTx/>
              <a:buChar char="•"/>
            </a:pPr>
            <a:r>
              <a:rPr lang="en-US" sz="4000" dirty="0" smtClean="0">
                <a:latin typeface="Gujarati Sangam MN"/>
                <a:cs typeface="Gujarati Sangam MN"/>
              </a:rPr>
              <a:t>About Enterprise City Schools Gifted Program</a:t>
            </a:r>
          </a:p>
          <a:p>
            <a:pPr>
              <a:spcAft>
                <a:spcPts val="4800"/>
              </a:spcAft>
              <a:buFontTx/>
              <a:buChar char="•"/>
            </a:pPr>
            <a:r>
              <a:rPr lang="en-US" sz="4000" dirty="0" smtClean="0">
                <a:latin typeface="Gujarati Sangam MN"/>
                <a:cs typeface="Gujarati Sangam MN"/>
              </a:rPr>
              <a:t>Celebration of the Arts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00" y="2057400"/>
            <a:ext cx="8077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900" dirty="0" smtClean="0"/>
              <a:t>Question: What is the funniest or most unusual response you have heard from a student?</a:t>
            </a:r>
            <a:endParaRPr lang="en-US" sz="2900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rcRect l="9360" t="2562" r="17280" b="7687"/>
          <a:stretch>
            <a:fillRect/>
          </a:stretch>
        </p:blipFill>
        <p:spPr>
          <a:xfrm>
            <a:off x="7950200" y="304799"/>
            <a:ext cx="4851399" cy="33356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Thinking Activities</a:t>
            </a:r>
            <a:endParaRPr lang="en-US" dirty="0"/>
          </a:p>
        </p:txBody>
      </p:sp>
      <p:pic>
        <p:nvPicPr>
          <p:cNvPr id="12" name="Content Placeholder 11" descr="Screen Shot 2014-02-09 at 6.45.2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55" r="-135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Thinking Activities</a:t>
            </a:r>
            <a:endParaRPr lang="en-US" dirty="0"/>
          </a:p>
        </p:txBody>
      </p:sp>
      <p:pic>
        <p:nvPicPr>
          <p:cNvPr id="10" name="Content Placeholder 9" descr="Screen Shot 2014-02-09 at 6.45.5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75" r="-137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and Affective Needs</a:t>
            </a:r>
            <a:endParaRPr lang="en-US" dirty="0"/>
          </a:p>
        </p:txBody>
      </p:sp>
      <p:pic>
        <p:nvPicPr>
          <p:cNvPr id="13" name="Content Placeholder 12" descr="Screen Shot 2014-02-09 at 6.46.2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45" r="-20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for Depth and Complexity</a:t>
            </a:r>
            <a:endParaRPr lang="en-US" dirty="0"/>
          </a:p>
        </p:txBody>
      </p:sp>
      <p:pic>
        <p:nvPicPr>
          <p:cNvPr id="11" name="Content Placeholder 10" descr="Screen Shot 2014-02-09 at 6.47.0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765" r="-57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Celebration of the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8483600" cy="7620000"/>
          </a:xfrm>
        </p:spPr>
        <p:txBody>
          <a:bodyPr>
            <a:normAutofit/>
          </a:bodyPr>
          <a:lstStyle/>
          <a:p>
            <a:r>
              <a:rPr lang="en-US" dirty="0" smtClean="0"/>
              <a:t>April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/>
              <a:t>Opportunity </a:t>
            </a:r>
            <a:r>
              <a:rPr lang="en-US" dirty="0" smtClean="0"/>
              <a:t>for all ABC students to </a:t>
            </a:r>
            <a:r>
              <a:rPr lang="en-US" dirty="0" smtClean="0"/>
              <a:t>share</a:t>
            </a:r>
          </a:p>
          <a:p>
            <a:pPr lvl="1"/>
            <a:r>
              <a:rPr lang="en-US" dirty="0" smtClean="0"/>
              <a:t>Creations</a:t>
            </a:r>
          </a:p>
          <a:p>
            <a:pPr lvl="1"/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Ideas</a:t>
            </a:r>
          </a:p>
          <a:p>
            <a:pPr lvl="1"/>
            <a:r>
              <a:rPr lang="en-US" dirty="0" smtClean="0"/>
              <a:t>Talents </a:t>
            </a:r>
          </a:p>
          <a:p>
            <a:r>
              <a:rPr lang="en-US" dirty="0" smtClean="0"/>
              <a:t>It's </a:t>
            </a:r>
            <a:r>
              <a:rPr lang="en-US" dirty="0" smtClean="0"/>
              <a:t>a time for each of them to shine!</a:t>
            </a:r>
            <a:endParaRPr lang="en-US" dirty="0"/>
          </a:p>
        </p:txBody>
      </p:sp>
      <p:pic>
        <p:nvPicPr>
          <p:cNvPr id="4" name="Picture 3" descr="phot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97574">
            <a:off x="9515285" y="4566333"/>
            <a:ext cx="4064000" cy="3048000"/>
          </a:xfrm>
          <a:prstGeom prst="rect">
            <a:avLst/>
          </a:prstGeom>
        </p:spPr>
      </p:pic>
      <p:pic>
        <p:nvPicPr>
          <p:cNvPr id="5" name="Picture 4" descr="photo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4675">
            <a:off x="9242130" y="513664"/>
            <a:ext cx="4064000" cy="3048000"/>
          </a:xfrm>
          <a:prstGeom prst="rect">
            <a:avLst/>
          </a:prstGeom>
        </p:spPr>
      </p:pic>
      <p:pic>
        <p:nvPicPr>
          <p:cNvPr id="6" name="Picture 5" descr="Screen Shot 2014-02-09 at 5.55.1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3200400"/>
            <a:ext cx="2552700" cy="3914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References</a:t>
            </a:r>
          </a:p>
        </p:txBody>
      </p:sp>
      <p:sp>
        <p:nvSpPr>
          <p:cNvPr id="162819" name="Rectangle 2"/>
          <p:cNvSpPr>
            <a:spLocks noGrp="1" noChangeArrowheads="1"/>
          </p:cNvSpPr>
          <p:nvPr>
            <p:ph idx="1"/>
          </p:nvPr>
        </p:nvSpPr>
        <p:spPr>
          <a:xfrm>
            <a:off x="495301" y="2159028"/>
            <a:ext cx="12001500" cy="7365972"/>
          </a:xfrm>
        </p:spPr>
        <p:txBody>
          <a:bodyPr>
            <a:normAutofit/>
          </a:bodyPr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dirty="0"/>
              <a:t>State of Alabama Gifted Code (290-8-9.12 Gifted)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dirty="0" err="1"/>
              <a:t>Kingor</a:t>
            </a:r>
            <a:r>
              <a:rPr lang="en-US" dirty="0"/>
              <a:t>, Bertie. High Achiever, Gifted Learner, Creative Thinker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dirty="0"/>
              <a:t>Farrell, Shirley. Traits Aptitudes and Behaviors. ALSDE</a:t>
            </a:r>
            <a:endParaRPr lang="en-US" dirty="0" smtClean="0"/>
          </a:p>
          <a:p>
            <a:pPr eaLnBrk="1" hangingPunct="1"/>
            <a:r>
              <a:rPr lang="en-US" dirty="0" smtClean="0"/>
              <a:t>More information on</a:t>
            </a:r>
            <a:r>
              <a:rPr lang="en-US" dirty="0" smtClean="0"/>
              <a:t> our websites:</a:t>
            </a:r>
          </a:p>
          <a:p>
            <a:pPr lvl="1"/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abcthompson.weebly.com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http://thinkdifferentlyinabc.weebly.com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u="sng" dirty="0" smtClean="0">
                <a:hlinkClick r:id="rId5"/>
              </a:rPr>
              <a:t>www.margietyner.net</a:t>
            </a:r>
            <a:endParaRPr lang="en-US" u="sn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in Young Gifted Children</a:t>
            </a:r>
            <a:endParaRPr lang="en-US" dirty="0"/>
          </a:p>
        </p:txBody>
      </p:sp>
      <p:pic>
        <p:nvPicPr>
          <p:cNvPr id="4" name="Picture 3" descr="Screen Shot 2014-02-09 at 6.37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4" y="2444750"/>
            <a:ext cx="11874188" cy="700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>
          <a:xfrm>
            <a:off x="330200" y="457200"/>
            <a:ext cx="12268200" cy="1460500"/>
          </a:xfrm>
        </p:spPr>
        <p:txBody>
          <a:bodyPr/>
          <a:lstStyle/>
          <a:p>
            <a:r>
              <a:rPr lang="en-US" dirty="0" smtClean="0"/>
              <a:t>Exploration and Activity Level</a:t>
            </a:r>
          </a:p>
        </p:txBody>
      </p:sp>
      <p:pic>
        <p:nvPicPr>
          <p:cNvPr id="7" name="Picture 6" descr="Screen Shot 2014-02-09 at 6.38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209799"/>
            <a:ext cx="12750800" cy="73983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>
          <a:xfrm>
            <a:off x="330200" y="457200"/>
            <a:ext cx="12268200" cy="1460500"/>
          </a:xfrm>
        </p:spPr>
        <p:txBody>
          <a:bodyPr/>
          <a:lstStyle/>
          <a:p>
            <a:r>
              <a:rPr lang="en-US" dirty="0" smtClean="0"/>
              <a:t>Math and Reading</a:t>
            </a:r>
          </a:p>
        </p:txBody>
      </p:sp>
      <p:pic>
        <p:nvPicPr>
          <p:cNvPr id="8" name="Picture 7" descr="Screen Shot 2014-02-09 at 6.41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209799"/>
            <a:ext cx="12674600" cy="73505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711199" y="2"/>
            <a:ext cx="11633200" cy="2311400"/>
          </a:xfrm>
        </p:spPr>
        <p:txBody>
          <a:bodyPr/>
          <a:lstStyle/>
          <a:p>
            <a:r>
              <a:rPr lang="en-US" dirty="0" smtClean="0"/>
              <a:t>Asynchronous Development</a:t>
            </a: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>
          <a:xfrm>
            <a:off x="635000" y="2514600"/>
            <a:ext cx="11633200" cy="60960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1"/>
              </a:spcAft>
            </a:pPr>
            <a:r>
              <a:rPr lang="en-US" dirty="0" smtClean="0"/>
              <a:t>Over Sensitive to Failure</a:t>
            </a:r>
            <a:endParaRPr lang="en-US" dirty="0" smtClean="0"/>
          </a:p>
          <a:p>
            <a:pPr>
              <a:spcAft>
                <a:spcPts val="1801"/>
              </a:spcAft>
            </a:pPr>
            <a:r>
              <a:rPr lang="en-US" dirty="0" smtClean="0"/>
              <a:t>Emotional Intensities </a:t>
            </a:r>
          </a:p>
          <a:p>
            <a:pPr>
              <a:spcAft>
                <a:spcPts val="1801"/>
              </a:spcAft>
            </a:pPr>
            <a:r>
              <a:rPr lang="en-US" dirty="0" smtClean="0"/>
              <a:t>Different </a:t>
            </a:r>
            <a:r>
              <a:rPr lang="en-US" dirty="0" smtClean="0"/>
              <a:t>Perspective than peers</a:t>
            </a:r>
          </a:p>
          <a:p>
            <a:pPr>
              <a:spcAft>
                <a:spcPts val="1801"/>
              </a:spcAft>
            </a:pPr>
            <a:r>
              <a:rPr lang="en-US" dirty="0" smtClean="0"/>
              <a:t>Peer </a:t>
            </a:r>
            <a:r>
              <a:rPr lang="en-US" dirty="0" smtClean="0"/>
              <a:t>Relationships </a:t>
            </a:r>
          </a:p>
          <a:p>
            <a:pPr lvl="1">
              <a:spcAft>
                <a:spcPts val="1801"/>
              </a:spcAft>
            </a:pPr>
            <a:r>
              <a:rPr lang="en-US" dirty="0" smtClean="0"/>
              <a:t>Poor Social Skills</a:t>
            </a:r>
          </a:p>
          <a:p>
            <a:pPr lvl="1">
              <a:spcAft>
                <a:spcPts val="1801"/>
              </a:spcAft>
            </a:pPr>
            <a:r>
              <a:rPr lang="en-US" dirty="0" smtClean="0"/>
              <a:t>Awkward with Peers</a:t>
            </a:r>
            <a:endParaRPr lang="en-US" dirty="0" smtClean="0"/>
          </a:p>
          <a:p>
            <a:pPr>
              <a:spcAft>
                <a:spcPts val="1801"/>
              </a:spcAft>
            </a:pPr>
            <a:r>
              <a:rPr lang="en-US" dirty="0" smtClean="0"/>
              <a:t>Lack of Confidence or Very Confident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1"/>
          <p:cNvSpPr>
            <a:spLocks noGrp="1" noChangeArrowheads="1"/>
          </p:cNvSpPr>
          <p:nvPr>
            <p:ph type="title"/>
          </p:nvPr>
        </p:nvSpPr>
        <p:spPr>
          <a:xfrm>
            <a:off x="2920999" y="533400"/>
            <a:ext cx="9423399" cy="1155701"/>
          </a:xfrm>
        </p:spPr>
        <p:txBody>
          <a:bodyPr/>
          <a:lstStyle/>
          <a:p>
            <a:pPr eaLnBrk="1" hangingPunct="1"/>
            <a:r>
              <a:rPr lang="en-US" dirty="0"/>
              <a:t>What Is The Difference?</a:t>
            </a:r>
          </a:p>
        </p:txBody>
      </p:sp>
      <p:pic>
        <p:nvPicPr>
          <p:cNvPr id="4" name="Picture 3" descr="Girl smil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5530" cy="51054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6400" y="5093299"/>
          <a:ext cx="12192000" cy="3669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1402081"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Bright Child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Gifted Learner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Creative</a:t>
                      </a:r>
                      <a:r>
                        <a:rPr lang="en-US" sz="4300" baseline="0" dirty="0" smtClean="0"/>
                        <a:t> Learner</a:t>
                      </a:r>
                      <a:endParaRPr lang="en-US" sz="4300" dirty="0"/>
                    </a:p>
                  </a:txBody>
                  <a:tcPr/>
                </a:tc>
              </a:tr>
              <a:tr h="2267620"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Is attentive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Mentally involved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Daydreams and seems off task</a:t>
                      </a:r>
                      <a:endParaRPr lang="en-US" sz="43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1"/>
          <p:cNvSpPr>
            <a:spLocks noGrp="1" noChangeArrowheads="1"/>
          </p:cNvSpPr>
          <p:nvPr>
            <p:ph type="title"/>
          </p:nvPr>
        </p:nvSpPr>
        <p:spPr>
          <a:xfrm>
            <a:off x="711199" y="533400"/>
            <a:ext cx="11633200" cy="1155701"/>
          </a:xfrm>
        </p:spPr>
        <p:txBody>
          <a:bodyPr/>
          <a:lstStyle/>
          <a:p>
            <a:pPr eaLnBrk="1" hangingPunct="1"/>
            <a:r>
              <a:rPr lang="en-US"/>
              <a:t>What Is The Difference?</a:t>
            </a:r>
          </a:p>
        </p:txBody>
      </p:sp>
      <p:pic>
        <p:nvPicPr>
          <p:cNvPr id="4" name="Picture 3" descr="Girl Candy Cane.png"/>
          <p:cNvPicPr>
            <a:picLocks noChangeAspect="1"/>
          </p:cNvPicPr>
          <p:nvPr/>
        </p:nvPicPr>
        <p:blipFill>
          <a:blip r:embed="rId2"/>
          <a:srcRect l="2677" r="2677"/>
          <a:stretch>
            <a:fillRect/>
          </a:stretch>
        </p:blipFill>
        <p:spPr>
          <a:xfrm>
            <a:off x="9474200" y="457200"/>
            <a:ext cx="3233452" cy="50927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58800" y="5410200"/>
          <a:ext cx="12192000" cy="3669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1402081"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Bright Child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Gifted Learner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Creative</a:t>
                      </a:r>
                      <a:r>
                        <a:rPr lang="en-US" sz="4300" baseline="0" dirty="0" smtClean="0"/>
                        <a:t> Learner</a:t>
                      </a:r>
                      <a:endParaRPr lang="en-US" sz="4300" dirty="0"/>
                    </a:p>
                  </a:txBody>
                  <a:tcPr/>
                </a:tc>
              </a:tr>
              <a:tr h="2267620"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Works Hard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Knows without working hard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Plays around with ideas</a:t>
                      </a:r>
                      <a:endParaRPr lang="en-US" sz="43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1"/>
          <p:cNvSpPr>
            <a:spLocks noGrp="1" noChangeArrowheads="1"/>
          </p:cNvSpPr>
          <p:nvPr>
            <p:ph type="title"/>
          </p:nvPr>
        </p:nvSpPr>
        <p:spPr>
          <a:xfrm>
            <a:off x="711199" y="533400"/>
            <a:ext cx="11633200" cy="1155701"/>
          </a:xfrm>
        </p:spPr>
        <p:txBody>
          <a:bodyPr/>
          <a:lstStyle/>
          <a:p>
            <a:pPr eaLnBrk="1" hangingPunct="1"/>
            <a:r>
              <a:rPr lang="en-US"/>
              <a:t>What Is The Difference?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58800" y="5562600"/>
          <a:ext cx="12192000" cy="3669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1402081"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Bright Child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Gifted Learner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Creative</a:t>
                      </a:r>
                      <a:r>
                        <a:rPr lang="en-US" sz="4300" baseline="0" dirty="0" smtClean="0"/>
                        <a:t> Learner</a:t>
                      </a:r>
                      <a:endParaRPr lang="en-US" sz="4300" dirty="0"/>
                    </a:p>
                  </a:txBody>
                  <a:tcPr/>
                </a:tc>
              </a:tr>
              <a:tr h="2267620"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Answers questions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Discusses in detail with much elaboration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smtClean="0"/>
                        <a:t>Thinks of new entirely different possibilities</a:t>
                      </a:r>
                      <a:endParaRPr lang="en-US" sz="43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Boys read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2035155"/>
            <a:ext cx="6527800" cy="352744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to - Vertical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Horizontal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 - Left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Right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, Bullets &amp; Photo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Center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Top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s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s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Title &amp; Bullets - 2 Colum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27535</TotalTime>
  <Pages>0</Pages>
  <Words>764</Words>
  <Characters>0</Characters>
  <Application>Microsoft Macintosh PowerPoint</Application>
  <PresentationFormat>Custom</PresentationFormat>
  <Lines>0</Lines>
  <Paragraphs>141</Paragraphs>
  <Slides>25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Photo - Vertical</vt:lpstr>
      <vt:lpstr>Title &amp; Bullets - Left</vt:lpstr>
      <vt:lpstr>Title &amp; Bullets - Right</vt:lpstr>
      <vt:lpstr>Title, Bullets &amp; Photo</vt:lpstr>
      <vt:lpstr>Title - Center</vt:lpstr>
      <vt:lpstr>Title - Top</vt:lpstr>
      <vt:lpstr>Bullets</vt:lpstr>
      <vt:lpstr>Blank</vt:lpstr>
      <vt:lpstr>Title &amp; Bullets - 2 Columns</vt:lpstr>
      <vt:lpstr>Photo - Horizontal</vt:lpstr>
      <vt:lpstr>Module</vt:lpstr>
      <vt:lpstr>1_Module</vt:lpstr>
      <vt:lpstr>Slide 1</vt:lpstr>
      <vt:lpstr>Agenda</vt:lpstr>
      <vt:lpstr>Traits in Young Gifted Children</vt:lpstr>
      <vt:lpstr>Exploration and Activity Level</vt:lpstr>
      <vt:lpstr>Math and Reading</vt:lpstr>
      <vt:lpstr>Asynchronous Development</vt:lpstr>
      <vt:lpstr>What Is The Difference?</vt:lpstr>
      <vt:lpstr>What Is The Difference?</vt:lpstr>
      <vt:lpstr>What Is The Difference?</vt:lpstr>
      <vt:lpstr>What Is The Difference?</vt:lpstr>
      <vt:lpstr>What Is The Difference?</vt:lpstr>
      <vt:lpstr>What Is The Difference?</vt:lpstr>
      <vt:lpstr>What Is The Difference?</vt:lpstr>
      <vt:lpstr>Increasing Depth &amp; Complexity</vt:lpstr>
      <vt:lpstr>Example</vt:lpstr>
      <vt:lpstr>Advanced Objectives</vt:lpstr>
      <vt:lpstr>Adventures Program </vt:lpstr>
      <vt:lpstr>Identification of Gifted Students</vt:lpstr>
      <vt:lpstr>Second Grade Child Find</vt:lpstr>
      <vt:lpstr>Creative Thinking Activities</vt:lpstr>
      <vt:lpstr>Analytical Thinking Activities</vt:lpstr>
      <vt:lpstr>Practical and Affective Needs</vt:lpstr>
      <vt:lpstr>Needs for Depth and Complexity</vt:lpstr>
      <vt:lpstr>Celebration of the Arts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&amp; Needs Gifted Students</dc:title>
  <dc:subject/>
  <dc:creator/>
  <cp:keywords/>
  <dc:description/>
  <cp:lastModifiedBy>Margie Tyner</cp:lastModifiedBy>
  <cp:revision>25</cp:revision>
  <dcterms:created xsi:type="dcterms:W3CDTF">2014-02-09T04:03:00Z</dcterms:created>
  <dcterms:modified xsi:type="dcterms:W3CDTF">2014-02-10T01:32:55Z</dcterms:modified>
</cp:coreProperties>
</file>